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31"/>
  </p:notesMasterIdLst>
  <p:handoutMasterIdLst>
    <p:handoutMasterId r:id="rId3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CAD23749-4E54-4A94-9608-9A1477033812}" type="datetimeFigureOut">
              <a:rPr lang="en-US" smtClean="0"/>
              <a:pPr/>
              <a:t>4/28/2011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1D225CAB-CF2E-498A-BAD8-7D7AA98F35AF}" type="slidenum">
              <a:rPr lang="en-US" smtClean="0"/>
              <a:pPr/>
              <a:t>‹#›</a:t>
            </a:fld>
            <a:endParaRPr lang="en-US"/>
          </a:p>
        </p:txBody>
      </p:sp>
    </p:spTree>
    <p:extLst>
      <p:ext uri="{BB962C8B-B14F-4D97-AF65-F5344CB8AC3E}">
        <p14:creationId xmlns:p14="http://schemas.microsoft.com/office/powerpoint/2010/main" val="42934370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7BFF58-DAC1-4EBB-92F6-F1A8739C57D6}" type="datetimeFigureOut">
              <a:rPr lang="en-US" smtClean="0"/>
              <a:pPr/>
              <a:t>4/28/2011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49386BA-E2FF-4812-A0E9-A23929A29149}" type="slidenum">
              <a:rPr lang="en-US" smtClean="0"/>
              <a:pPr/>
              <a:t>‹#›</a:t>
            </a:fld>
            <a:endParaRPr lang="en-US"/>
          </a:p>
        </p:txBody>
      </p:sp>
    </p:spTree>
    <p:extLst>
      <p:ext uri="{BB962C8B-B14F-4D97-AF65-F5344CB8AC3E}">
        <p14:creationId xmlns:p14="http://schemas.microsoft.com/office/powerpoint/2010/main" val="2962134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9386BA-E2FF-4812-A0E9-A23929A2914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9386BA-E2FF-4812-A0E9-A23929A29149}"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9386BA-E2FF-4812-A0E9-A23929A29149}"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9386BA-E2FF-4812-A0E9-A23929A29149}"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9386BA-E2FF-4812-A0E9-A23929A29149}"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9386BA-E2FF-4812-A0E9-A23929A29149}"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9386BA-E2FF-4812-A0E9-A23929A29149}"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9386BA-E2FF-4812-A0E9-A23929A29149}"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9386BA-E2FF-4812-A0E9-A23929A29149}"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9386BA-E2FF-4812-A0E9-A23929A29149}"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9386BA-E2FF-4812-A0E9-A23929A29149}"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9386BA-E2FF-4812-A0E9-A23929A29149}"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9386BA-E2FF-4812-A0E9-A23929A29149}"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9386BA-E2FF-4812-A0E9-A23929A29149}"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9386BA-E2FF-4812-A0E9-A23929A29149}"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9386BA-E2FF-4812-A0E9-A23929A29149}"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9386BA-E2FF-4812-A0E9-A23929A29149}"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9386BA-E2FF-4812-A0E9-A23929A29149}"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9386BA-E2FF-4812-A0E9-A23929A29149}"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9386BA-E2FF-4812-A0E9-A23929A29149}"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9386BA-E2FF-4812-A0E9-A23929A29149}"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9386BA-E2FF-4812-A0E9-A23929A29149}"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9386BA-E2FF-4812-A0E9-A23929A2914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9386BA-E2FF-4812-A0E9-A23929A2914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9386BA-E2FF-4812-A0E9-A23929A2914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9386BA-E2FF-4812-A0E9-A23929A2914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9386BA-E2FF-4812-A0E9-A23929A2914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9386BA-E2FF-4812-A0E9-A23929A2914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9386BA-E2FF-4812-A0E9-A23929A2914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2BD9CDC-1FB0-42FE-9DFC-33DB94E6B2C6}" type="datetime1">
              <a:rPr lang="en-US" smtClean="0"/>
              <a:pPr/>
              <a:t>4/28/2011</a:t>
            </a:fld>
            <a:endParaRPr lang="en-US"/>
          </a:p>
        </p:txBody>
      </p:sp>
      <p:sp>
        <p:nvSpPr>
          <p:cNvPr id="20" name="Footer Placeholder 19"/>
          <p:cNvSpPr>
            <a:spLocks noGrp="1"/>
          </p:cNvSpPr>
          <p:nvPr>
            <p:ph type="ftr" sz="quarter" idx="11"/>
          </p:nvPr>
        </p:nvSpPr>
        <p:spPr/>
        <p:txBody>
          <a:bodyPr/>
          <a:lstStyle>
            <a:extLst/>
          </a:lstStyle>
          <a:p>
            <a:r>
              <a:rPr lang="en-US" smtClean="0"/>
              <a:t>kl cope-491</a:t>
            </a:r>
            <a:endParaRPr lang="en-US"/>
          </a:p>
        </p:txBody>
      </p:sp>
      <p:sp>
        <p:nvSpPr>
          <p:cNvPr id="10" name="Slide Number Placeholder 9"/>
          <p:cNvSpPr>
            <a:spLocks noGrp="1"/>
          </p:cNvSpPr>
          <p:nvPr>
            <p:ph type="sldNum" sz="quarter" idx="12"/>
          </p:nvPr>
        </p:nvSpPr>
        <p:spPr/>
        <p:txBody>
          <a:bodyPr/>
          <a:lstStyle>
            <a:extLst/>
          </a:lstStyle>
          <a:p>
            <a:fld id="{93002746-AC54-4349-8360-516BF045099A}"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DE2F338-EF3A-4399-BDBF-8B3899648C49}" type="datetime1">
              <a:rPr lang="en-US" smtClean="0"/>
              <a:pPr/>
              <a:t>4/28/2011</a:t>
            </a:fld>
            <a:endParaRPr lang="en-US"/>
          </a:p>
        </p:txBody>
      </p:sp>
      <p:sp>
        <p:nvSpPr>
          <p:cNvPr id="5" name="Footer Placeholder 4"/>
          <p:cNvSpPr>
            <a:spLocks noGrp="1"/>
          </p:cNvSpPr>
          <p:nvPr>
            <p:ph type="ftr" sz="quarter" idx="11"/>
          </p:nvPr>
        </p:nvSpPr>
        <p:spPr/>
        <p:txBody>
          <a:bodyPr/>
          <a:lstStyle>
            <a:extLst/>
          </a:lstStyle>
          <a:p>
            <a:r>
              <a:rPr lang="en-US" smtClean="0"/>
              <a:t>kl cope-491</a:t>
            </a:r>
            <a:endParaRPr lang="en-US"/>
          </a:p>
        </p:txBody>
      </p:sp>
      <p:sp>
        <p:nvSpPr>
          <p:cNvPr id="6" name="Slide Number Placeholder 5"/>
          <p:cNvSpPr>
            <a:spLocks noGrp="1"/>
          </p:cNvSpPr>
          <p:nvPr>
            <p:ph type="sldNum" sz="quarter" idx="12"/>
          </p:nvPr>
        </p:nvSpPr>
        <p:spPr/>
        <p:txBody>
          <a:bodyPr/>
          <a:lstStyle>
            <a:extLst/>
          </a:lstStyle>
          <a:p>
            <a:fld id="{93002746-AC54-4349-8360-516BF04509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B850959-63C9-40FE-99A7-B5C311E8367E}" type="datetime1">
              <a:rPr lang="en-US" smtClean="0"/>
              <a:pPr/>
              <a:t>4/28/2011</a:t>
            </a:fld>
            <a:endParaRPr lang="en-US"/>
          </a:p>
        </p:txBody>
      </p:sp>
      <p:sp>
        <p:nvSpPr>
          <p:cNvPr id="5" name="Footer Placeholder 4"/>
          <p:cNvSpPr>
            <a:spLocks noGrp="1"/>
          </p:cNvSpPr>
          <p:nvPr>
            <p:ph type="ftr" sz="quarter" idx="11"/>
          </p:nvPr>
        </p:nvSpPr>
        <p:spPr/>
        <p:txBody>
          <a:bodyPr/>
          <a:lstStyle>
            <a:extLst/>
          </a:lstStyle>
          <a:p>
            <a:r>
              <a:rPr lang="en-US" smtClean="0"/>
              <a:t>kl cope-491</a:t>
            </a:r>
            <a:endParaRPr lang="en-US"/>
          </a:p>
        </p:txBody>
      </p:sp>
      <p:sp>
        <p:nvSpPr>
          <p:cNvPr id="6" name="Slide Number Placeholder 5"/>
          <p:cNvSpPr>
            <a:spLocks noGrp="1"/>
          </p:cNvSpPr>
          <p:nvPr>
            <p:ph type="sldNum" sz="quarter" idx="12"/>
          </p:nvPr>
        </p:nvSpPr>
        <p:spPr/>
        <p:txBody>
          <a:bodyPr/>
          <a:lstStyle>
            <a:extLst/>
          </a:lstStyle>
          <a:p>
            <a:fld id="{93002746-AC54-4349-8360-516BF04509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120804A-3D31-4251-976A-5A4A0F76F988}" type="datetime1">
              <a:rPr lang="en-US" smtClean="0"/>
              <a:pPr/>
              <a:t>4/28/2011</a:t>
            </a:fld>
            <a:endParaRPr lang="en-US"/>
          </a:p>
        </p:txBody>
      </p:sp>
      <p:sp>
        <p:nvSpPr>
          <p:cNvPr id="5" name="Footer Placeholder 4"/>
          <p:cNvSpPr>
            <a:spLocks noGrp="1"/>
          </p:cNvSpPr>
          <p:nvPr>
            <p:ph type="ftr" sz="quarter" idx="11"/>
          </p:nvPr>
        </p:nvSpPr>
        <p:spPr/>
        <p:txBody>
          <a:bodyPr/>
          <a:lstStyle>
            <a:extLst/>
          </a:lstStyle>
          <a:p>
            <a:r>
              <a:rPr lang="en-US" smtClean="0"/>
              <a:t>kl cope-491</a:t>
            </a:r>
            <a:endParaRPr lang="en-US"/>
          </a:p>
        </p:txBody>
      </p:sp>
      <p:sp>
        <p:nvSpPr>
          <p:cNvPr id="6" name="Slide Number Placeholder 5"/>
          <p:cNvSpPr>
            <a:spLocks noGrp="1"/>
          </p:cNvSpPr>
          <p:nvPr>
            <p:ph type="sldNum" sz="quarter" idx="12"/>
          </p:nvPr>
        </p:nvSpPr>
        <p:spPr/>
        <p:txBody>
          <a:bodyPr/>
          <a:lstStyle>
            <a:extLst/>
          </a:lstStyle>
          <a:p>
            <a:fld id="{93002746-AC54-4349-8360-516BF045099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F28B618-ECF3-4CCF-B314-6E25D41BB0DC}" type="datetime1">
              <a:rPr lang="en-US" smtClean="0"/>
              <a:pPr/>
              <a:t>4/28/2011</a:t>
            </a:fld>
            <a:endParaRPr lang="en-US"/>
          </a:p>
        </p:txBody>
      </p:sp>
      <p:sp>
        <p:nvSpPr>
          <p:cNvPr id="5" name="Footer Placeholder 4"/>
          <p:cNvSpPr>
            <a:spLocks noGrp="1"/>
          </p:cNvSpPr>
          <p:nvPr>
            <p:ph type="ftr" sz="quarter" idx="11"/>
          </p:nvPr>
        </p:nvSpPr>
        <p:spPr/>
        <p:txBody>
          <a:bodyPr/>
          <a:lstStyle>
            <a:extLst/>
          </a:lstStyle>
          <a:p>
            <a:r>
              <a:rPr lang="en-US" smtClean="0"/>
              <a:t>kl cope-491</a:t>
            </a:r>
            <a:endParaRPr lang="en-US"/>
          </a:p>
        </p:txBody>
      </p:sp>
      <p:sp>
        <p:nvSpPr>
          <p:cNvPr id="6" name="Slide Number Placeholder 5"/>
          <p:cNvSpPr>
            <a:spLocks noGrp="1"/>
          </p:cNvSpPr>
          <p:nvPr>
            <p:ph type="sldNum" sz="quarter" idx="12"/>
          </p:nvPr>
        </p:nvSpPr>
        <p:spPr/>
        <p:txBody>
          <a:bodyPr/>
          <a:lstStyle>
            <a:extLst/>
          </a:lstStyle>
          <a:p>
            <a:fld id="{93002746-AC54-4349-8360-516BF045099A}"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868652B-0BB1-470E-AB41-31D5D622A2E4}" type="datetime1">
              <a:rPr lang="en-US" smtClean="0"/>
              <a:pPr/>
              <a:t>4/28/2011</a:t>
            </a:fld>
            <a:endParaRPr lang="en-US"/>
          </a:p>
        </p:txBody>
      </p:sp>
      <p:sp>
        <p:nvSpPr>
          <p:cNvPr id="6" name="Footer Placeholder 5"/>
          <p:cNvSpPr>
            <a:spLocks noGrp="1"/>
          </p:cNvSpPr>
          <p:nvPr>
            <p:ph type="ftr" sz="quarter" idx="11"/>
          </p:nvPr>
        </p:nvSpPr>
        <p:spPr/>
        <p:txBody>
          <a:bodyPr/>
          <a:lstStyle>
            <a:extLst/>
          </a:lstStyle>
          <a:p>
            <a:r>
              <a:rPr lang="en-US" smtClean="0"/>
              <a:t>kl cope-491</a:t>
            </a:r>
            <a:endParaRPr lang="en-US"/>
          </a:p>
        </p:txBody>
      </p:sp>
      <p:sp>
        <p:nvSpPr>
          <p:cNvPr id="7" name="Slide Number Placeholder 6"/>
          <p:cNvSpPr>
            <a:spLocks noGrp="1"/>
          </p:cNvSpPr>
          <p:nvPr>
            <p:ph type="sldNum" sz="quarter" idx="12"/>
          </p:nvPr>
        </p:nvSpPr>
        <p:spPr/>
        <p:txBody>
          <a:bodyPr/>
          <a:lstStyle>
            <a:extLst/>
          </a:lstStyle>
          <a:p>
            <a:fld id="{93002746-AC54-4349-8360-516BF045099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88A6A29-75DF-4FE4-A0B6-BA4595DE5B63}" type="datetime1">
              <a:rPr lang="en-US" smtClean="0"/>
              <a:pPr/>
              <a:t>4/28/2011</a:t>
            </a:fld>
            <a:endParaRPr lang="en-US"/>
          </a:p>
        </p:txBody>
      </p:sp>
      <p:sp>
        <p:nvSpPr>
          <p:cNvPr id="8" name="Footer Placeholder 7"/>
          <p:cNvSpPr>
            <a:spLocks noGrp="1"/>
          </p:cNvSpPr>
          <p:nvPr>
            <p:ph type="ftr" sz="quarter" idx="11"/>
          </p:nvPr>
        </p:nvSpPr>
        <p:spPr/>
        <p:txBody>
          <a:bodyPr/>
          <a:lstStyle>
            <a:extLst/>
          </a:lstStyle>
          <a:p>
            <a:r>
              <a:rPr lang="en-US" smtClean="0"/>
              <a:t>kl cope-491</a:t>
            </a:r>
            <a:endParaRPr lang="en-US"/>
          </a:p>
        </p:txBody>
      </p:sp>
      <p:sp>
        <p:nvSpPr>
          <p:cNvPr id="9" name="Slide Number Placeholder 8"/>
          <p:cNvSpPr>
            <a:spLocks noGrp="1"/>
          </p:cNvSpPr>
          <p:nvPr>
            <p:ph type="sldNum" sz="quarter" idx="12"/>
          </p:nvPr>
        </p:nvSpPr>
        <p:spPr/>
        <p:txBody>
          <a:bodyPr/>
          <a:lstStyle>
            <a:extLst/>
          </a:lstStyle>
          <a:p>
            <a:fld id="{93002746-AC54-4349-8360-516BF045099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5ACE7C3-8056-4DAC-A622-C14A9F781E61}" type="datetime1">
              <a:rPr lang="en-US" smtClean="0"/>
              <a:pPr/>
              <a:t>4/28/2011</a:t>
            </a:fld>
            <a:endParaRPr lang="en-US"/>
          </a:p>
        </p:txBody>
      </p:sp>
      <p:sp>
        <p:nvSpPr>
          <p:cNvPr id="4" name="Footer Placeholder 3"/>
          <p:cNvSpPr>
            <a:spLocks noGrp="1"/>
          </p:cNvSpPr>
          <p:nvPr>
            <p:ph type="ftr" sz="quarter" idx="11"/>
          </p:nvPr>
        </p:nvSpPr>
        <p:spPr/>
        <p:txBody>
          <a:bodyPr/>
          <a:lstStyle>
            <a:extLst/>
          </a:lstStyle>
          <a:p>
            <a:r>
              <a:rPr lang="en-US" smtClean="0"/>
              <a:t>kl cope-491</a:t>
            </a:r>
            <a:endParaRPr lang="en-US"/>
          </a:p>
        </p:txBody>
      </p:sp>
      <p:sp>
        <p:nvSpPr>
          <p:cNvPr id="5" name="Slide Number Placeholder 4"/>
          <p:cNvSpPr>
            <a:spLocks noGrp="1"/>
          </p:cNvSpPr>
          <p:nvPr>
            <p:ph type="sldNum" sz="quarter" idx="12"/>
          </p:nvPr>
        </p:nvSpPr>
        <p:spPr/>
        <p:txBody>
          <a:bodyPr/>
          <a:lstStyle>
            <a:extLst/>
          </a:lstStyle>
          <a:p>
            <a:fld id="{93002746-AC54-4349-8360-516BF04509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0B0D09F-3A6B-49D3-8138-5F3DB34FA6E1}" type="datetime1">
              <a:rPr lang="en-US" smtClean="0"/>
              <a:pPr/>
              <a:t>4/28/2011</a:t>
            </a:fld>
            <a:endParaRPr lang="en-US"/>
          </a:p>
        </p:txBody>
      </p:sp>
      <p:sp>
        <p:nvSpPr>
          <p:cNvPr id="3" name="Footer Placeholder 2"/>
          <p:cNvSpPr>
            <a:spLocks noGrp="1"/>
          </p:cNvSpPr>
          <p:nvPr>
            <p:ph type="ftr" sz="quarter" idx="11"/>
          </p:nvPr>
        </p:nvSpPr>
        <p:spPr/>
        <p:txBody>
          <a:bodyPr/>
          <a:lstStyle>
            <a:extLst/>
          </a:lstStyle>
          <a:p>
            <a:r>
              <a:rPr lang="en-US" smtClean="0"/>
              <a:t>kl cope-491</a:t>
            </a:r>
            <a:endParaRPr lang="en-US"/>
          </a:p>
        </p:txBody>
      </p:sp>
      <p:sp>
        <p:nvSpPr>
          <p:cNvPr id="4" name="Slide Number Placeholder 3"/>
          <p:cNvSpPr>
            <a:spLocks noGrp="1"/>
          </p:cNvSpPr>
          <p:nvPr>
            <p:ph type="sldNum" sz="quarter" idx="12"/>
          </p:nvPr>
        </p:nvSpPr>
        <p:spPr/>
        <p:txBody>
          <a:bodyPr/>
          <a:lstStyle>
            <a:extLst/>
          </a:lstStyle>
          <a:p>
            <a:fld id="{93002746-AC54-4349-8360-516BF045099A}"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330C807-E846-4576-B2F1-1843FA5A2769}" type="datetime1">
              <a:rPr lang="en-US" smtClean="0"/>
              <a:pPr/>
              <a:t>4/28/2011</a:t>
            </a:fld>
            <a:endParaRPr lang="en-US"/>
          </a:p>
        </p:txBody>
      </p:sp>
      <p:sp>
        <p:nvSpPr>
          <p:cNvPr id="6" name="Footer Placeholder 5"/>
          <p:cNvSpPr>
            <a:spLocks noGrp="1"/>
          </p:cNvSpPr>
          <p:nvPr>
            <p:ph type="ftr" sz="quarter" idx="11"/>
          </p:nvPr>
        </p:nvSpPr>
        <p:spPr/>
        <p:txBody>
          <a:bodyPr/>
          <a:lstStyle>
            <a:extLst/>
          </a:lstStyle>
          <a:p>
            <a:r>
              <a:rPr lang="en-US" smtClean="0"/>
              <a:t>kl cope-491</a:t>
            </a:r>
            <a:endParaRPr lang="en-US"/>
          </a:p>
        </p:txBody>
      </p:sp>
      <p:sp>
        <p:nvSpPr>
          <p:cNvPr id="7" name="Slide Number Placeholder 6"/>
          <p:cNvSpPr>
            <a:spLocks noGrp="1"/>
          </p:cNvSpPr>
          <p:nvPr>
            <p:ph type="sldNum" sz="quarter" idx="12"/>
          </p:nvPr>
        </p:nvSpPr>
        <p:spPr/>
        <p:txBody>
          <a:bodyPr/>
          <a:lstStyle>
            <a:extLst/>
          </a:lstStyle>
          <a:p>
            <a:fld id="{93002746-AC54-4349-8360-516BF045099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49D818E2-2AD1-4DD9-ADA1-1F7E28B0BD2F}" type="datetime1">
              <a:rPr lang="en-US" smtClean="0"/>
              <a:pPr/>
              <a:t>4/28/2011</a:t>
            </a:fld>
            <a:endParaRPr lang="en-US"/>
          </a:p>
        </p:txBody>
      </p:sp>
      <p:sp>
        <p:nvSpPr>
          <p:cNvPr id="6" name="Footer Placeholder 5"/>
          <p:cNvSpPr>
            <a:spLocks noGrp="1"/>
          </p:cNvSpPr>
          <p:nvPr>
            <p:ph type="ftr" sz="quarter" idx="11"/>
          </p:nvPr>
        </p:nvSpPr>
        <p:spPr/>
        <p:txBody>
          <a:bodyPr/>
          <a:lstStyle>
            <a:extLst/>
          </a:lstStyle>
          <a:p>
            <a:r>
              <a:rPr lang="en-US" smtClean="0"/>
              <a:t>kl cope-491</a:t>
            </a:r>
            <a:endParaRPr lang="en-US"/>
          </a:p>
        </p:txBody>
      </p:sp>
      <p:sp>
        <p:nvSpPr>
          <p:cNvPr id="7" name="Slide Number Placeholder 6"/>
          <p:cNvSpPr>
            <a:spLocks noGrp="1"/>
          </p:cNvSpPr>
          <p:nvPr>
            <p:ph type="sldNum" sz="quarter" idx="12"/>
          </p:nvPr>
        </p:nvSpPr>
        <p:spPr/>
        <p:txBody>
          <a:bodyPr/>
          <a:lstStyle>
            <a:extLst/>
          </a:lstStyle>
          <a:p>
            <a:fld id="{93002746-AC54-4349-8360-516BF045099A}"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08E767E-CB8D-4E14-A3AC-C5B547C7825E}" type="datetime1">
              <a:rPr lang="en-US" smtClean="0"/>
              <a:pPr/>
              <a:t>4/28/2011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smtClean="0"/>
              <a:t>kl cope-491</a:t>
            </a: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3002746-AC54-4349-8360-516BF045099A}"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475656" y="1052736"/>
            <a:ext cx="7406640" cy="1472184"/>
          </a:xfrm>
        </p:spPr>
        <p:txBody>
          <a:bodyPr/>
          <a:lstStyle/>
          <a:p>
            <a:r>
              <a:rPr lang="en-US" b="1" dirty="0" smtClean="0"/>
              <a:t>Joint Job Evaluation System</a:t>
            </a:r>
            <a:r>
              <a:rPr lang="en-US" dirty="0" smtClean="0"/>
              <a:t/>
            </a:r>
            <a:br>
              <a:rPr lang="en-US" dirty="0" smtClean="0"/>
            </a:br>
            <a:endParaRPr lang="en-US" dirty="0"/>
          </a:p>
        </p:txBody>
      </p:sp>
      <p:pic>
        <p:nvPicPr>
          <p:cNvPr id="8" name="Picture 7" descr="NBCHU-Logo-SM_1.gif"/>
          <p:cNvPicPr>
            <a:picLocks noChangeAspect="1"/>
          </p:cNvPicPr>
          <p:nvPr/>
        </p:nvPicPr>
        <p:blipFill>
          <a:blip r:embed="rId3" cstate="print"/>
          <a:stretch>
            <a:fillRect/>
          </a:stretch>
        </p:blipFill>
        <p:spPr>
          <a:xfrm>
            <a:off x="1475656" y="3140968"/>
            <a:ext cx="2466941" cy="2664296"/>
          </a:xfrm>
          <a:prstGeom prst="rect">
            <a:avLst/>
          </a:prstGeom>
        </p:spPr>
      </p:pic>
      <p:pic>
        <p:nvPicPr>
          <p:cNvPr id="9" name="Picture 8" descr="NB Logo.jpg"/>
          <p:cNvPicPr>
            <a:picLocks noChangeAspect="1"/>
          </p:cNvPicPr>
          <p:nvPr/>
        </p:nvPicPr>
        <p:blipFill>
          <a:blip r:embed="rId4" cstate="print"/>
          <a:stretch>
            <a:fillRect/>
          </a:stretch>
        </p:blipFill>
        <p:spPr>
          <a:xfrm>
            <a:off x="5652120" y="3573016"/>
            <a:ext cx="3209925" cy="1428750"/>
          </a:xfrm>
          <a:prstGeom prst="rect">
            <a:avLst/>
          </a:prstGeom>
        </p:spPr>
      </p:pic>
      <p:sp>
        <p:nvSpPr>
          <p:cNvPr id="10" name="Rectangle 9"/>
          <p:cNvSpPr/>
          <p:nvPr/>
        </p:nvSpPr>
        <p:spPr>
          <a:xfrm>
            <a:off x="6948264" y="5733256"/>
            <a:ext cx="1592039" cy="369332"/>
          </a:xfrm>
          <a:prstGeom prst="rect">
            <a:avLst/>
          </a:prstGeom>
        </p:spPr>
        <p:txBody>
          <a:bodyPr wrap="none">
            <a:spAutoFit/>
          </a:bodyPr>
          <a:lstStyle/>
          <a:p>
            <a:r>
              <a:rPr lang="en-US" b="1" dirty="0"/>
              <a:t>January, 2008</a:t>
            </a:r>
            <a:endParaRPr lang="en-US" dirty="0"/>
          </a:p>
        </p:txBody>
      </p:sp>
      <p:sp>
        <p:nvSpPr>
          <p:cNvPr id="7" name="Footer Placeholder 6"/>
          <p:cNvSpPr>
            <a:spLocks noGrp="1"/>
          </p:cNvSpPr>
          <p:nvPr>
            <p:ph type="ftr" sz="quarter" idx="11"/>
          </p:nvPr>
        </p:nvSpPr>
        <p:spPr/>
        <p:txBody>
          <a:bodyPr/>
          <a:lstStyle/>
          <a:p>
            <a:r>
              <a:rPr lang="en-US" smtClean="0"/>
              <a:t>kl cope-491</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SKILL FACTOR                   	</a:t>
            </a:r>
            <a:r>
              <a:rPr lang="en-US" sz="3600" b="1" dirty="0" smtClean="0"/>
              <a:t>INDEPENDENT JUDGEMENT</a:t>
            </a:r>
            <a:endParaRPr lang="en-US" sz="3600" dirty="0"/>
          </a:p>
        </p:txBody>
      </p:sp>
      <p:sp>
        <p:nvSpPr>
          <p:cNvPr id="3" name="Content Placeholder 2"/>
          <p:cNvSpPr>
            <a:spLocks noGrp="1"/>
          </p:cNvSpPr>
          <p:nvPr>
            <p:ph idx="1"/>
          </p:nvPr>
        </p:nvSpPr>
        <p:spPr>
          <a:xfrm>
            <a:off x="1475656" y="1628800"/>
            <a:ext cx="7498080" cy="3997424"/>
          </a:xfrm>
        </p:spPr>
        <p:txBody>
          <a:bodyPr>
            <a:normAutofit/>
          </a:bodyPr>
          <a:lstStyle/>
          <a:p>
            <a:pPr>
              <a:lnSpc>
                <a:spcPct val="120000"/>
              </a:lnSpc>
            </a:pPr>
            <a:r>
              <a:rPr lang="en-US" sz="2400" b="1" dirty="0" smtClean="0"/>
              <a:t>Definition:</a:t>
            </a:r>
            <a:r>
              <a:rPr lang="en-US" sz="2800" b="1" dirty="0" smtClean="0"/>
              <a:t> </a:t>
            </a:r>
          </a:p>
          <a:p>
            <a:pPr lvl="1">
              <a:lnSpc>
                <a:spcPct val="120000"/>
              </a:lnSpc>
              <a:buFont typeface="Wingdings 2" pitchFamily="18" charset="2"/>
              <a:buChar char=""/>
            </a:pPr>
            <a:r>
              <a:rPr lang="en-US" sz="2000" dirty="0" smtClean="0"/>
              <a:t>This subfactor refers to the degree of freedom available to exercise individual action in undertaking tasks and achieving required outputs through the application of methods, procedures and/or policies.  It also considers ingenuity and/or creative thought, which may be needed on the job.  It is limited by the amount of direction and job control received from personal supervision/leadership and/or standard practices and precedents.  </a:t>
            </a:r>
          </a:p>
          <a:p>
            <a:endParaRPr lang="en-US" dirty="0"/>
          </a:p>
        </p:txBody>
      </p:sp>
      <p:sp>
        <p:nvSpPr>
          <p:cNvPr id="4" name="Footer Placeholder 3"/>
          <p:cNvSpPr>
            <a:spLocks noGrp="1"/>
          </p:cNvSpPr>
          <p:nvPr>
            <p:ph type="ftr" sz="quarter" idx="11"/>
          </p:nvPr>
        </p:nvSpPr>
        <p:spPr/>
        <p:txBody>
          <a:bodyPr/>
          <a:lstStyle/>
          <a:p>
            <a:r>
              <a:rPr lang="en-US" smtClean="0"/>
              <a:t>kl cope-491</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SKILL FACTOR                   	</a:t>
            </a:r>
            <a:r>
              <a:rPr lang="en-US" sz="3600" b="1" dirty="0" smtClean="0"/>
              <a:t>INDEPENDENT JUDGEMENT</a:t>
            </a:r>
            <a:endParaRPr lang="en-US" dirty="0"/>
          </a:p>
        </p:txBody>
      </p:sp>
      <p:graphicFrame>
        <p:nvGraphicFramePr>
          <p:cNvPr id="4" name="Content Placeholder 3"/>
          <p:cNvGraphicFramePr>
            <a:graphicFrameLocks noGrp="1"/>
          </p:cNvGraphicFramePr>
          <p:nvPr>
            <p:ph idx="1"/>
          </p:nvPr>
        </p:nvGraphicFramePr>
        <p:xfrm>
          <a:off x="1403648" y="1628800"/>
          <a:ext cx="7499350" cy="4851400"/>
        </p:xfrm>
        <a:graphic>
          <a:graphicData uri="http://schemas.openxmlformats.org/drawingml/2006/table">
            <a:tbl>
              <a:tblPr firstRow="1" bandRow="1">
                <a:tableStyleId>{5C22544A-7EE6-4342-B048-85BDC9FD1C3A}</a:tableStyleId>
              </a:tblPr>
              <a:tblGrid>
                <a:gridCol w="1368152"/>
                <a:gridCol w="6131198"/>
              </a:tblGrid>
              <a:tr h="370840">
                <a:tc>
                  <a:txBody>
                    <a:bodyPr/>
                    <a:lstStyle/>
                    <a:p>
                      <a:pPr algn="ctr"/>
                      <a:r>
                        <a:rPr lang="en-US" dirty="0" smtClean="0"/>
                        <a:t>Degree</a:t>
                      </a:r>
                      <a:endParaRPr lang="en-US" dirty="0"/>
                    </a:p>
                  </a:txBody>
                  <a:tcPr/>
                </a:tc>
                <a:tc>
                  <a:txBody>
                    <a:bodyPr/>
                    <a:lstStyle/>
                    <a:p>
                      <a:pPr algn="ctr"/>
                      <a:r>
                        <a:rPr lang="en-US" dirty="0" smtClean="0"/>
                        <a:t>Guidelines &amp;</a:t>
                      </a:r>
                      <a:r>
                        <a:rPr lang="en-US" baseline="0" dirty="0" smtClean="0"/>
                        <a:t> Explanations</a:t>
                      </a:r>
                      <a:endParaRPr lang="en-US" dirty="0"/>
                    </a:p>
                  </a:txBody>
                  <a:tcPr/>
                </a:tc>
              </a:tr>
              <a:tr h="370840">
                <a:tc>
                  <a:txBody>
                    <a:bodyPr/>
                    <a:lstStyle/>
                    <a:p>
                      <a:pPr algn="ctr"/>
                      <a:r>
                        <a:rPr lang="en-US" sz="1400" dirty="0" smtClean="0"/>
                        <a:t>1</a:t>
                      </a:r>
                      <a:endParaRPr lang="en-US" sz="1400" dirty="0"/>
                    </a:p>
                  </a:txBody>
                  <a:tcPr anchor="ctr"/>
                </a:tc>
                <a:tc>
                  <a:txBody>
                    <a:bodyPr/>
                    <a:lstStyle/>
                    <a:p>
                      <a:r>
                        <a:rPr kumimoji="0" lang="en-US" sz="1200" kern="1200" dirty="0" smtClean="0">
                          <a:solidFill>
                            <a:schemeClr val="dk1"/>
                          </a:solidFill>
                          <a:latin typeface="+mn-lt"/>
                          <a:ea typeface="+mn-ea"/>
                          <a:cs typeface="+mn-cs"/>
                        </a:rPr>
                        <a:t>Given completely detailed instructions. Little latitude exists for exercising judgment.</a:t>
                      </a:r>
                    </a:p>
                    <a:p>
                      <a:r>
                        <a:rPr kumimoji="0" lang="en-US" sz="1200" kern="1200" dirty="0" smtClean="0">
                          <a:solidFill>
                            <a:schemeClr val="dk1"/>
                          </a:solidFill>
                          <a:latin typeface="+mn-lt"/>
                          <a:ea typeface="+mn-ea"/>
                          <a:cs typeface="+mn-cs"/>
                        </a:rPr>
                        <a:t>Most difficulties are referred to supervisor/leader. Little choice of action.</a:t>
                      </a:r>
                    </a:p>
                    <a:p>
                      <a:endParaRPr lang="en-US" sz="1200" dirty="0"/>
                    </a:p>
                  </a:txBody>
                  <a:tcPr/>
                </a:tc>
              </a:tr>
              <a:tr h="370840">
                <a:tc>
                  <a:txBody>
                    <a:bodyPr/>
                    <a:lstStyle/>
                    <a:p>
                      <a:pPr algn="ctr"/>
                      <a:r>
                        <a:rPr lang="en-US" sz="1400" dirty="0" smtClean="0"/>
                        <a:t>2</a:t>
                      </a:r>
                      <a:endParaRPr lang="en-US" sz="1400" dirty="0"/>
                    </a:p>
                  </a:txBody>
                  <a:tcPr anchor="ctr"/>
                </a:tc>
                <a:tc>
                  <a:txBody>
                    <a:bodyPr/>
                    <a:lstStyle/>
                    <a:p>
                      <a:r>
                        <a:rPr kumimoji="0" lang="en-US" sz="1200" kern="1200" dirty="0" smtClean="0">
                          <a:solidFill>
                            <a:schemeClr val="dk1"/>
                          </a:solidFill>
                          <a:latin typeface="+mn-lt"/>
                          <a:ea typeface="+mn-ea"/>
                          <a:cs typeface="+mn-cs"/>
                        </a:rPr>
                        <a:t>Requires the application and use of established methods that are well defined or detailed.</a:t>
                      </a:r>
                    </a:p>
                    <a:p>
                      <a:r>
                        <a:rPr kumimoji="0" lang="en-US" sz="1200" kern="1200" dirty="0" smtClean="0">
                          <a:solidFill>
                            <a:schemeClr val="dk1"/>
                          </a:solidFill>
                          <a:latin typeface="+mn-lt"/>
                          <a:ea typeface="+mn-ea"/>
                          <a:cs typeface="+mn-cs"/>
                        </a:rPr>
                        <a:t>There is some choice of action exercised in determining order or sequence of tasks performed. Work may involve a choice of methods. </a:t>
                      </a:r>
                    </a:p>
                    <a:p>
                      <a:endParaRPr lang="en-US" sz="1200" dirty="0"/>
                    </a:p>
                  </a:txBody>
                  <a:tcPr/>
                </a:tc>
              </a:tr>
              <a:tr h="370840">
                <a:tc>
                  <a:txBody>
                    <a:bodyPr/>
                    <a:lstStyle/>
                    <a:p>
                      <a:pPr algn="ctr"/>
                      <a:r>
                        <a:rPr lang="en-US" sz="1400" dirty="0" smtClean="0"/>
                        <a:t>3</a:t>
                      </a:r>
                      <a:endParaRPr lang="en-US" sz="1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kern="1200" dirty="0" smtClean="0">
                          <a:solidFill>
                            <a:schemeClr val="dk1"/>
                          </a:solidFill>
                          <a:latin typeface="+mn-lt"/>
                          <a:ea typeface="+mn-ea"/>
                          <a:cs typeface="+mn-cs"/>
                        </a:rPr>
                        <a:t>Requires adapting established methods and procedures. Minor operating problems are resolved with limited analysis. Direction is sought when apparent solutions to the problems are not within the parameters of established practices. </a:t>
                      </a:r>
                    </a:p>
                    <a:p>
                      <a:endParaRPr lang="en-US" sz="1200" dirty="0"/>
                    </a:p>
                  </a:txBody>
                  <a:tcPr/>
                </a:tc>
              </a:tr>
              <a:tr h="370840">
                <a:tc>
                  <a:txBody>
                    <a:bodyPr/>
                    <a:lstStyle/>
                    <a:p>
                      <a:pPr algn="ctr"/>
                      <a:r>
                        <a:rPr lang="en-US" sz="1400" dirty="0" smtClean="0"/>
                        <a:t>4</a:t>
                      </a:r>
                      <a:endParaRPr lang="en-US" sz="1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kern="1200" dirty="0" smtClean="0">
                          <a:solidFill>
                            <a:schemeClr val="dk1"/>
                          </a:solidFill>
                          <a:latin typeface="+mn-lt"/>
                          <a:ea typeface="+mn-ea"/>
                          <a:cs typeface="+mn-cs"/>
                        </a:rPr>
                        <a:t>Work involves a choice of methods or procedures, analysis and troubleshooting to determine the cause of the problem and choosing the action necessary to achieve the desired outcome. The exercise of judgment is a normal requirement, but is restrained by program/work/project objectives. </a:t>
                      </a:r>
                    </a:p>
                    <a:p>
                      <a:endParaRPr lang="en-US" sz="1200" dirty="0"/>
                    </a:p>
                  </a:txBody>
                  <a:tcPr/>
                </a:tc>
              </a:tr>
              <a:tr h="370840">
                <a:tc>
                  <a:txBody>
                    <a:bodyPr/>
                    <a:lstStyle/>
                    <a:p>
                      <a:pPr algn="ctr"/>
                      <a:r>
                        <a:rPr lang="en-US" sz="1400" dirty="0" smtClean="0"/>
                        <a:t>5</a:t>
                      </a:r>
                      <a:endParaRPr lang="en-US" sz="1400" dirty="0"/>
                    </a:p>
                  </a:txBody>
                  <a:tcPr anchor="ctr"/>
                </a:tc>
                <a:tc>
                  <a:txBody>
                    <a:bodyPr/>
                    <a:lstStyle/>
                    <a:p>
                      <a:r>
                        <a:rPr kumimoji="0" lang="en-US" sz="1200" kern="1200" dirty="0" smtClean="0">
                          <a:solidFill>
                            <a:schemeClr val="dk1"/>
                          </a:solidFill>
                          <a:latin typeface="+mn-lt"/>
                          <a:ea typeface="+mn-ea"/>
                          <a:cs typeface="+mn-cs"/>
                        </a:rPr>
                        <a:t>Plans work requirements and provides oversight to a department(s) to attain definite objectives. Work involves taking action in the application of standards widely accepted within the occupation or profession. Judgment is exercised in the analysis and/or troubleshooting of unusual problems and recommending new operational methods or procedures. </a:t>
                      </a:r>
                    </a:p>
                    <a:p>
                      <a:r>
                        <a:rPr kumimoji="0" lang="en-US" sz="1200" kern="1200" dirty="0" smtClean="0">
                          <a:solidFill>
                            <a:schemeClr val="dk1"/>
                          </a:solidFill>
                          <a:latin typeface="+mn-lt"/>
                          <a:ea typeface="+mn-ea"/>
                          <a:cs typeface="+mn-cs"/>
                        </a:rPr>
                        <a:t> </a:t>
                      </a:r>
                    </a:p>
                    <a:p>
                      <a:endParaRPr lang="en-US" sz="1200" dirty="0"/>
                    </a:p>
                  </a:txBody>
                  <a:tcPr/>
                </a:tc>
              </a:tr>
            </a:tbl>
          </a:graphicData>
        </a:graphic>
      </p:graphicFrame>
      <p:sp>
        <p:nvSpPr>
          <p:cNvPr id="5" name="Footer Placeholder 4"/>
          <p:cNvSpPr>
            <a:spLocks noGrp="1"/>
          </p:cNvSpPr>
          <p:nvPr>
            <p:ph type="ftr" sz="quarter" idx="11"/>
          </p:nvPr>
        </p:nvSpPr>
        <p:spPr/>
        <p:txBody>
          <a:bodyPr/>
          <a:lstStyle/>
          <a:p>
            <a:r>
              <a:rPr lang="en-US" smtClean="0"/>
              <a:t>kl cope-491</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RESPONSIBILITY FACTOR      WORKING RELATIONSHIPS</a:t>
            </a:r>
            <a:endParaRPr lang="en-US" dirty="0"/>
          </a:p>
        </p:txBody>
      </p:sp>
      <p:sp>
        <p:nvSpPr>
          <p:cNvPr id="3" name="Content Placeholder 2"/>
          <p:cNvSpPr>
            <a:spLocks noGrp="1"/>
          </p:cNvSpPr>
          <p:nvPr>
            <p:ph idx="1"/>
          </p:nvPr>
        </p:nvSpPr>
        <p:spPr>
          <a:xfrm>
            <a:off x="1403648" y="1916832"/>
            <a:ext cx="7498080" cy="3168352"/>
          </a:xfrm>
        </p:spPr>
        <p:txBody>
          <a:bodyPr/>
          <a:lstStyle/>
          <a:p>
            <a:pPr>
              <a:lnSpc>
                <a:spcPct val="120000"/>
              </a:lnSpc>
            </a:pPr>
            <a:r>
              <a:rPr lang="en-US" sz="2200" b="1" dirty="0" smtClean="0"/>
              <a:t>Definition:</a:t>
            </a:r>
          </a:p>
          <a:p>
            <a:pPr lvl="1">
              <a:lnSpc>
                <a:spcPct val="120000"/>
              </a:lnSpc>
              <a:buFont typeface="Wingdings 2" pitchFamily="18" charset="2"/>
              <a:buChar char=""/>
            </a:pPr>
            <a:r>
              <a:rPr lang="en-US" sz="2000" dirty="0" smtClean="0"/>
              <a:t>This subfactor measures the necessary working relationships of the incumbent with other people than those supervised.  The contacts can be internal or external to the organization.  Contacts include, talking face-to-face, talking on the telephone, making presentations, written communication, instructing, or guiding.  </a:t>
            </a:r>
          </a:p>
          <a:p>
            <a:endParaRPr lang="en-US" dirty="0"/>
          </a:p>
        </p:txBody>
      </p:sp>
      <p:sp>
        <p:nvSpPr>
          <p:cNvPr id="4" name="Footer Placeholder 3"/>
          <p:cNvSpPr>
            <a:spLocks noGrp="1"/>
          </p:cNvSpPr>
          <p:nvPr>
            <p:ph type="ftr" sz="quarter" idx="11"/>
          </p:nvPr>
        </p:nvSpPr>
        <p:spPr/>
        <p:txBody>
          <a:bodyPr/>
          <a:lstStyle/>
          <a:p>
            <a:r>
              <a:rPr lang="en-US" smtClean="0"/>
              <a:t>kl cope-491</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88640"/>
            <a:ext cx="7498080" cy="1228998"/>
          </a:xfrm>
        </p:spPr>
        <p:txBody>
          <a:bodyPr>
            <a:normAutofit fontScale="90000"/>
          </a:bodyPr>
          <a:lstStyle/>
          <a:p>
            <a:r>
              <a:rPr lang="en-US" b="1" dirty="0" smtClean="0"/>
              <a:t>RESPONSIBILITY FACTOR      WORKING RELATIONSHIPS</a:t>
            </a:r>
            <a:endParaRPr lang="en-US" dirty="0"/>
          </a:p>
        </p:txBody>
      </p:sp>
      <p:graphicFrame>
        <p:nvGraphicFramePr>
          <p:cNvPr id="4" name="Content Placeholder 3"/>
          <p:cNvGraphicFramePr>
            <a:graphicFrameLocks noGrp="1"/>
          </p:cNvGraphicFramePr>
          <p:nvPr>
            <p:ph idx="1"/>
          </p:nvPr>
        </p:nvGraphicFramePr>
        <p:xfrm>
          <a:off x="1187624" y="1456105"/>
          <a:ext cx="7746826" cy="5096494"/>
        </p:xfrm>
        <a:graphic>
          <a:graphicData uri="http://schemas.openxmlformats.org/drawingml/2006/table">
            <a:tbl>
              <a:tblPr firstRow="1" bandRow="1">
                <a:tableStyleId>{5C22544A-7EE6-4342-B048-85BDC9FD1C3A}</a:tableStyleId>
              </a:tblPr>
              <a:tblGrid>
                <a:gridCol w="1603963"/>
                <a:gridCol w="6142863"/>
              </a:tblGrid>
              <a:tr h="362840">
                <a:tc>
                  <a:txBody>
                    <a:bodyPr/>
                    <a:lstStyle/>
                    <a:p>
                      <a:pPr algn="ctr"/>
                      <a:r>
                        <a:rPr lang="en-US" dirty="0" smtClean="0"/>
                        <a:t>Degree</a:t>
                      </a:r>
                      <a:endParaRPr lang="en-US" dirty="0"/>
                    </a:p>
                  </a:txBody>
                  <a:tcPr/>
                </a:tc>
                <a:tc>
                  <a:txBody>
                    <a:bodyPr/>
                    <a:lstStyle/>
                    <a:p>
                      <a:pPr algn="ctr"/>
                      <a:r>
                        <a:rPr lang="en-US" dirty="0" smtClean="0"/>
                        <a:t>Guidelines &amp;</a:t>
                      </a:r>
                      <a:r>
                        <a:rPr lang="en-US" baseline="0" dirty="0" smtClean="0"/>
                        <a:t> Explanations</a:t>
                      </a:r>
                      <a:endParaRPr lang="en-US" dirty="0"/>
                    </a:p>
                  </a:txBody>
                  <a:tcPr/>
                </a:tc>
              </a:tr>
              <a:tr h="362493">
                <a:tc>
                  <a:txBody>
                    <a:bodyPr/>
                    <a:lstStyle/>
                    <a:p>
                      <a:pPr algn="ctr"/>
                      <a:r>
                        <a:rPr lang="en-US" sz="1400" dirty="0" smtClean="0"/>
                        <a:t>1</a:t>
                      </a:r>
                      <a:endParaRPr lang="en-US"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mn-cs"/>
                        </a:rPr>
                        <a:t>Uses normal courtesy in relationships when working with others. </a:t>
                      </a:r>
                      <a:endParaRPr lang="en-US" sz="1400" dirty="0"/>
                    </a:p>
                  </a:txBody>
                  <a:tcPr/>
                </a:tc>
              </a:tr>
              <a:tr h="937336">
                <a:tc>
                  <a:txBody>
                    <a:bodyPr/>
                    <a:lstStyle/>
                    <a:p>
                      <a:pPr algn="ctr"/>
                      <a:r>
                        <a:rPr lang="en-US" sz="1400" dirty="0" smtClean="0"/>
                        <a:t>2</a:t>
                      </a:r>
                      <a:endParaRPr lang="en-US" sz="1400" dirty="0"/>
                    </a:p>
                  </a:txBody>
                  <a:tcPr anchor="ctr"/>
                </a:tc>
                <a:tc>
                  <a:txBody>
                    <a:bodyPr/>
                    <a:lstStyle/>
                    <a:p>
                      <a:pPr lvl="0"/>
                      <a:r>
                        <a:rPr kumimoji="0" lang="en-US" sz="1400" kern="1200" dirty="0" smtClean="0">
                          <a:solidFill>
                            <a:schemeClr val="dk1"/>
                          </a:solidFill>
                          <a:latin typeface="+mn-lt"/>
                          <a:ea typeface="+mn-ea"/>
                          <a:cs typeface="+mn-cs"/>
                        </a:rPr>
                        <a:t>Secures, presents or discusses ideas or data pertinent to assignment. </a:t>
                      </a:r>
                    </a:p>
                    <a:p>
                      <a:pPr lvl="0"/>
                      <a:r>
                        <a:rPr kumimoji="0" lang="en-US" sz="1400" kern="1200" dirty="0" smtClean="0">
                          <a:solidFill>
                            <a:schemeClr val="dk1"/>
                          </a:solidFill>
                          <a:latin typeface="+mn-lt"/>
                          <a:ea typeface="+mn-ea"/>
                          <a:cs typeface="+mn-cs"/>
                        </a:rPr>
                        <a:t>Contacts may be with clients/patients/residents, families requiring the application of comforting skills and/or with the public/general business community or other employees.  </a:t>
                      </a:r>
                      <a:endParaRPr lang="en-US" sz="1400" dirty="0"/>
                    </a:p>
                  </a:txBody>
                  <a:tcPr/>
                </a:tc>
              </a:tr>
              <a:tr h="1148993">
                <a:tc>
                  <a:txBody>
                    <a:bodyPr/>
                    <a:lstStyle/>
                    <a:p>
                      <a:pPr algn="ctr"/>
                      <a:r>
                        <a:rPr lang="en-US" sz="1400" dirty="0" smtClean="0"/>
                        <a:t>3</a:t>
                      </a:r>
                      <a:endParaRPr lang="en-US" sz="1400" dirty="0"/>
                    </a:p>
                  </a:txBody>
                  <a:tcPr anchor="ctr"/>
                </a:tc>
                <a:tc>
                  <a:txBody>
                    <a:bodyPr/>
                    <a:lstStyle/>
                    <a:p>
                      <a:pPr lvl="0"/>
                      <a:r>
                        <a:rPr kumimoji="0" lang="en-US" sz="1400" kern="1200" dirty="0" smtClean="0">
                          <a:solidFill>
                            <a:schemeClr val="dk1"/>
                          </a:solidFill>
                          <a:latin typeface="+mn-lt"/>
                          <a:ea typeface="+mn-ea"/>
                          <a:cs typeface="+mn-cs"/>
                        </a:rPr>
                        <a:t>Discusses problems, submits reports, settles requests complaints and makes recommendations; seeks clarification of information. </a:t>
                      </a:r>
                    </a:p>
                    <a:p>
                      <a:pPr lvl="0"/>
                      <a:r>
                        <a:rPr kumimoji="0" lang="en-US" sz="1400" kern="1200" dirty="0" smtClean="0">
                          <a:solidFill>
                            <a:schemeClr val="dk1"/>
                          </a:solidFill>
                          <a:latin typeface="+mn-lt"/>
                          <a:ea typeface="+mn-ea"/>
                          <a:cs typeface="+mn-cs"/>
                        </a:rPr>
                        <a:t>Regular contact with clients/patients/residents, families requiring the application of comforting and nurturing skills and/or with the public/general business community or other employees. </a:t>
                      </a:r>
                      <a:endParaRPr lang="en-US" sz="1400" dirty="0"/>
                    </a:p>
                  </a:txBody>
                  <a:tcPr/>
                </a:tc>
              </a:tr>
              <a:tr h="937336">
                <a:tc>
                  <a:txBody>
                    <a:bodyPr/>
                    <a:lstStyle/>
                    <a:p>
                      <a:pPr algn="ctr"/>
                      <a:r>
                        <a:rPr lang="en-US" sz="1400" dirty="0" smtClean="0"/>
                        <a:t>4</a:t>
                      </a:r>
                      <a:endParaRPr lang="en-US" sz="1400" dirty="0"/>
                    </a:p>
                  </a:txBody>
                  <a:tcPr anchor="ctr"/>
                </a:tc>
                <a:tc>
                  <a:txBody>
                    <a:bodyPr/>
                    <a:lstStyle/>
                    <a:p>
                      <a:pPr lvl="0"/>
                      <a:r>
                        <a:rPr kumimoji="0" lang="en-US" sz="1400" kern="1200" dirty="0" smtClean="0">
                          <a:solidFill>
                            <a:schemeClr val="dk1"/>
                          </a:solidFill>
                          <a:latin typeface="+mn-lt"/>
                          <a:ea typeface="+mn-ea"/>
                          <a:cs typeface="+mn-cs"/>
                        </a:rPr>
                        <a:t>Provides technical explanation and/or instruction to other employees and/or clients/patients/residents. </a:t>
                      </a:r>
                    </a:p>
                    <a:p>
                      <a:pPr lvl="0"/>
                      <a:r>
                        <a:rPr kumimoji="0" lang="en-US" sz="1400" kern="1200" dirty="0" smtClean="0">
                          <a:solidFill>
                            <a:schemeClr val="dk1"/>
                          </a:solidFill>
                          <a:latin typeface="+mn-lt"/>
                          <a:ea typeface="+mn-ea"/>
                          <a:cs typeface="+mn-cs"/>
                        </a:rPr>
                        <a:t>Secures cooperation of others through persuasion and/or motivation. </a:t>
                      </a:r>
                    </a:p>
                    <a:p>
                      <a:pPr lvl="0"/>
                      <a:r>
                        <a:rPr kumimoji="0" lang="en-US" sz="1400" kern="1200" dirty="0" smtClean="0">
                          <a:solidFill>
                            <a:schemeClr val="dk1"/>
                          </a:solidFill>
                          <a:latin typeface="+mn-lt"/>
                          <a:ea typeface="+mn-ea"/>
                          <a:cs typeface="+mn-cs"/>
                        </a:rPr>
                        <a:t>Contacts may involve difficult, specialized or emotionally charged situations. </a:t>
                      </a:r>
                      <a:endParaRPr lang="en-US" dirty="0"/>
                    </a:p>
                  </a:txBody>
                  <a:tcPr/>
                </a:tc>
              </a:tr>
              <a:tr h="1320241">
                <a:tc>
                  <a:txBody>
                    <a:bodyPr/>
                    <a:lstStyle/>
                    <a:p>
                      <a:pPr algn="ctr"/>
                      <a:r>
                        <a:rPr lang="en-US" sz="1400" dirty="0" smtClean="0"/>
                        <a:t>5</a:t>
                      </a:r>
                      <a:endParaRPr lang="en-US" sz="1400" dirty="0"/>
                    </a:p>
                  </a:txBody>
                  <a:tcPr anchor="ctr"/>
                </a:tc>
                <a:tc>
                  <a:txBody>
                    <a:bodyPr/>
                    <a:lstStyle/>
                    <a:p>
                      <a:pPr lvl="0"/>
                      <a:r>
                        <a:rPr kumimoji="0" lang="en-US" sz="1400" kern="1200" dirty="0" smtClean="0">
                          <a:solidFill>
                            <a:schemeClr val="dk1"/>
                          </a:solidFill>
                          <a:latin typeface="+mn-lt"/>
                          <a:ea typeface="+mn-ea"/>
                          <a:cs typeface="+mn-cs"/>
                        </a:rPr>
                        <a:t>Obtains cooperation and approval of action. </a:t>
                      </a:r>
                    </a:p>
                    <a:p>
                      <a:pPr lvl="0"/>
                      <a:r>
                        <a:rPr kumimoji="0" lang="en-US" sz="1400" kern="1200" dirty="0" smtClean="0">
                          <a:solidFill>
                            <a:schemeClr val="dk1"/>
                          </a:solidFill>
                          <a:latin typeface="+mn-lt"/>
                          <a:ea typeface="+mn-ea"/>
                          <a:cs typeface="+mn-cs"/>
                        </a:rPr>
                        <a:t>Contacts requiring human relations skills to deal with difficult or emotionally charged situations on a frequent basis for such purposes as influencing, persuading, motivating and negotiating.</a:t>
                      </a:r>
                      <a:r>
                        <a:rPr kumimoji="0" lang="en-US" sz="1400" i="1" kern="1200" dirty="0" smtClean="0">
                          <a:solidFill>
                            <a:schemeClr val="dk1"/>
                          </a:solidFill>
                          <a:latin typeface="+mn-lt"/>
                          <a:ea typeface="+mn-ea"/>
                          <a:cs typeface="+mn-cs"/>
                        </a:rPr>
                        <a:t> </a:t>
                      </a:r>
                      <a:endParaRPr kumimoji="0" lang="en-US" sz="1400" kern="1200" dirty="0" smtClean="0">
                        <a:solidFill>
                          <a:schemeClr val="dk1"/>
                        </a:solidFill>
                        <a:latin typeface="+mn-lt"/>
                        <a:ea typeface="+mn-ea"/>
                        <a:cs typeface="+mn-cs"/>
                      </a:endParaRPr>
                    </a:p>
                    <a:p>
                      <a:pPr lvl="0"/>
                      <a:r>
                        <a:rPr kumimoji="0" lang="en-US" sz="1400" kern="1200" dirty="0" smtClean="0">
                          <a:solidFill>
                            <a:schemeClr val="dk1"/>
                          </a:solidFill>
                          <a:latin typeface="+mn-lt"/>
                          <a:ea typeface="+mn-ea"/>
                          <a:cs typeface="+mn-cs"/>
                        </a:rPr>
                        <a:t>Contacts are of considerable importance in establishing and carrying out service.</a:t>
                      </a:r>
                      <a:endParaRPr lang="en-US" dirty="0"/>
                    </a:p>
                  </a:txBody>
                  <a:tcPr/>
                </a:tc>
              </a:tr>
            </a:tbl>
          </a:graphicData>
        </a:graphic>
      </p:graphicFrame>
      <p:sp>
        <p:nvSpPr>
          <p:cNvPr id="5" name="Footer Placeholder 4"/>
          <p:cNvSpPr>
            <a:spLocks noGrp="1"/>
          </p:cNvSpPr>
          <p:nvPr>
            <p:ph type="ftr" sz="quarter" idx="11"/>
          </p:nvPr>
        </p:nvSpPr>
        <p:spPr/>
        <p:txBody>
          <a:bodyPr/>
          <a:lstStyle/>
          <a:p>
            <a:r>
              <a:rPr lang="en-US" smtClean="0"/>
              <a:t>kl cope-491</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RESPONSIBILITY FACTOR                    IMPACT OF ACTION</a:t>
            </a:r>
            <a:endParaRPr lang="en-US" dirty="0"/>
          </a:p>
        </p:txBody>
      </p:sp>
      <p:sp>
        <p:nvSpPr>
          <p:cNvPr id="3" name="Content Placeholder 2"/>
          <p:cNvSpPr>
            <a:spLocks noGrp="1"/>
          </p:cNvSpPr>
          <p:nvPr>
            <p:ph idx="1"/>
          </p:nvPr>
        </p:nvSpPr>
        <p:spPr>
          <a:xfrm>
            <a:off x="1331640" y="1556792"/>
            <a:ext cx="7498080" cy="4789512"/>
          </a:xfrm>
        </p:spPr>
        <p:txBody>
          <a:bodyPr>
            <a:normAutofit fontScale="92500"/>
          </a:bodyPr>
          <a:lstStyle/>
          <a:p>
            <a:pPr>
              <a:lnSpc>
                <a:spcPct val="140000"/>
              </a:lnSpc>
            </a:pPr>
            <a:r>
              <a:rPr lang="en-US" sz="2400" b="1" dirty="0" smtClean="0"/>
              <a:t>Definition:</a:t>
            </a:r>
            <a:endParaRPr lang="en-US" sz="2400" dirty="0" smtClean="0"/>
          </a:p>
          <a:p>
            <a:pPr lvl="1">
              <a:lnSpc>
                <a:spcPct val="140000"/>
              </a:lnSpc>
              <a:buFont typeface="Wingdings 2" pitchFamily="18" charset="2"/>
              <a:buChar char=""/>
            </a:pPr>
            <a:r>
              <a:rPr lang="en-US" sz="2200" dirty="0" smtClean="0"/>
              <a:t>This subfactor measures the likelihood and the probable impact of action (directly attributable to the employee) by the job.  Consider the job’s responsibility for actions, resources and services, and the extent of losses to the facility or service that may result from insufficiently considered decisions or misjudgments.  Impact of action is determined on the basis of likely or usual impact not rare or extreme possibilities.  Impact of action is diminished by those systems/controls designed and put in place to limit impact. </a:t>
            </a:r>
          </a:p>
          <a:p>
            <a:endParaRPr lang="en-US" dirty="0"/>
          </a:p>
        </p:txBody>
      </p:sp>
      <p:sp>
        <p:nvSpPr>
          <p:cNvPr id="4" name="Footer Placeholder 3"/>
          <p:cNvSpPr>
            <a:spLocks noGrp="1"/>
          </p:cNvSpPr>
          <p:nvPr>
            <p:ph type="ftr" sz="quarter" idx="11"/>
          </p:nvPr>
        </p:nvSpPr>
        <p:spPr/>
        <p:txBody>
          <a:bodyPr/>
          <a:lstStyle/>
          <a:p>
            <a:r>
              <a:rPr lang="en-US" smtClean="0"/>
              <a:t>kl cope-491</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RESPONSIBILITY FACTOR                    IMPACT OF ACTION</a:t>
            </a:r>
            <a:endParaRPr lang="en-US" dirty="0"/>
          </a:p>
        </p:txBody>
      </p:sp>
      <p:graphicFrame>
        <p:nvGraphicFramePr>
          <p:cNvPr id="4" name="Content Placeholder 3"/>
          <p:cNvGraphicFramePr>
            <a:graphicFrameLocks noGrp="1"/>
          </p:cNvGraphicFramePr>
          <p:nvPr>
            <p:ph idx="1"/>
          </p:nvPr>
        </p:nvGraphicFramePr>
        <p:xfrm>
          <a:off x="1435100" y="1447800"/>
          <a:ext cx="7499351" cy="4789514"/>
        </p:xfrm>
        <a:graphic>
          <a:graphicData uri="http://schemas.openxmlformats.org/drawingml/2006/table">
            <a:tbl>
              <a:tblPr firstRow="1" bandRow="1">
                <a:tableStyleId>{5C22544A-7EE6-4342-B048-85BDC9FD1C3A}</a:tableStyleId>
              </a:tblPr>
              <a:tblGrid>
                <a:gridCol w="1336700"/>
                <a:gridCol w="6162651"/>
              </a:tblGrid>
              <a:tr h="599845">
                <a:tc>
                  <a:txBody>
                    <a:bodyPr/>
                    <a:lstStyle/>
                    <a:p>
                      <a:pPr algn="ctr"/>
                      <a:r>
                        <a:rPr lang="en-US" dirty="0" smtClean="0"/>
                        <a:t>Degree</a:t>
                      </a:r>
                      <a:endParaRPr lang="en-US" dirty="0"/>
                    </a:p>
                  </a:txBody>
                  <a:tcPr/>
                </a:tc>
                <a:tc>
                  <a:txBody>
                    <a:bodyPr/>
                    <a:lstStyle/>
                    <a:p>
                      <a:pPr algn="ctr"/>
                      <a:r>
                        <a:rPr lang="en-US" dirty="0" smtClean="0"/>
                        <a:t>Guidelines &amp;</a:t>
                      </a:r>
                      <a:r>
                        <a:rPr lang="en-US" baseline="0" dirty="0" smtClean="0"/>
                        <a:t> Explanations</a:t>
                      </a:r>
                      <a:endParaRPr lang="en-US" dirty="0"/>
                    </a:p>
                  </a:txBody>
                  <a:tcPr/>
                </a:tc>
              </a:tr>
              <a:tr h="599845">
                <a:tc>
                  <a:txBody>
                    <a:bodyPr/>
                    <a:lstStyle/>
                    <a:p>
                      <a:pPr marL="0" marR="0" algn="ctr">
                        <a:lnSpc>
                          <a:spcPts val="1300"/>
                        </a:lnSpc>
                        <a:spcBef>
                          <a:spcPts val="300"/>
                        </a:spcBef>
                        <a:spcAft>
                          <a:spcPts val="0"/>
                        </a:spcAft>
                      </a:pPr>
                      <a:endParaRPr lang="en-US" sz="1200" dirty="0">
                        <a:latin typeface="+mn-lt"/>
                        <a:ea typeface="Times New Roman"/>
                        <a:cs typeface="Arial" pitchFamily="34" charset="0"/>
                      </a:endParaRPr>
                    </a:p>
                    <a:p>
                      <a:pPr marL="0" marR="0" algn="ctr">
                        <a:lnSpc>
                          <a:spcPts val="1300"/>
                        </a:lnSpc>
                        <a:spcBef>
                          <a:spcPts val="300"/>
                        </a:spcBef>
                        <a:spcAft>
                          <a:spcPts val="0"/>
                        </a:spcAft>
                      </a:pPr>
                      <a:r>
                        <a:rPr lang="en-US" sz="1200" dirty="0">
                          <a:latin typeface="+mn-lt"/>
                          <a:ea typeface="Times New Roman"/>
                          <a:cs typeface="Arial" pitchFamily="34" charset="0"/>
                        </a:rPr>
                        <a:t>1</a:t>
                      </a:r>
                    </a:p>
                  </a:txBody>
                  <a:tcPr marL="68580" marR="68580" marT="0" marB="0" anchor="ctr"/>
                </a:tc>
                <a:tc>
                  <a:txBody>
                    <a:bodyPr/>
                    <a:lstStyle/>
                    <a:p>
                      <a:pPr marL="0" marR="45720" indent="8890" algn="l">
                        <a:lnSpc>
                          <a:spcPts val="1300"/>
                        </a:lnSpc>
                        <a:spcBef>
                          <a:spcPts val="300"/>
                        </a:spcBef>
                        <a:spcAft>
                          <a:spcPts val="0"/>
                        </a:spcAft>
                      </a:pPr>
                      <a:endParaRPr lang="en-US" sz="1800" dirty="0">
                        <a:latin typeface="+mn-lt"/>
                        <a:ea typeface="Times New Roman"/>
                        <a:cs typeface="Arial" pitchFamily="34" charset="0"/>
                      </a:endParaRPr>
                    </a:p>
                    <a:p>
                      <a:pPr marL="0" marR="45720" algn="l">
                        <a:lnSpc>
                          <a:spcPts val="1300"/>
                        </a:lnSpc>
                        <a:spcBef>
                          <a:spcPts val="0"/>
                        </a:spcBef>
                        <a:spcAft>
                          <a:spcPts val="0"/>
                        </a:spcAft>
                      </a:pPr>
                      <a:r>
                        <a:rPr lang="en-US" sz="1800" dirty="0">
                          <a:latin typeface="+mn-lt"/>
                          <a:ea typeface="Times New Roman"/>
                          <a:cs typeface="Arial" pitchFamily="34" charset="0"/>
                        </a:rPr>
                        <a:t>Actions have little or no effect and are routinely checked.</a:t>
                      </a:r>
                    </a:p>
                  </a:txBody>
                  <a:tcPr marL="68580" marR="68580" marT="0" marB="0" anchor="ctr"/>
                </a:tc>
              </a:tr>
              <a:tr h="599845">
                <a:tc>
                  <a:txBody>
                    <a:bodyPr/>
                    <a:lstStyle/>
                    <a:p>
                      <a:pPr marL="0" marR="0" algn="ctr">
                        <a:lnSpc>
                          <a:spcPts val="1300"/>
                        </a:lnSpc>
                        <a:spcBef>
                          <a:spcPts val="300"/>
                        </a:spcBef>
                        <a:spcAft>
                          <a:spcPts val="0"/>
                        </a:spcAft>
                      </a:pPr>
                      <a:r>
                        <a:rPr lang="en-US" sz="1200" dirty="0">
                          <a:latin typeface="+mn-lt"/>
                          <a:ea typeface="Times New Roman"/>
                          <a:cs typeface="Arial" pitchFamily="34" charset="0"/>
                        </a:rPr>
                        <a:t>2</a:t>
                      </a:r>
                    </a:p>
                  </a:txBody>
                  <a:tcPr marL="68580" marR="68580" marT="0" marB="0" anchor="ctr"/>
                </a:tc>
                <a:tc>
                  <a:txBody>
                    <a:bodyPr/>
                    <a:lstStyle/>
                    <a:p>
                      <a:pPr marL="0" marR="45720" indent="8890" algn="just">
                        <a:lnSpc>
                          <a:spcPts val="1300"/>
                        </a:lnSpc>
                        <a:spcBef>
                          <a:spcPts val="300"/>
                        </a:spcBef>
                        <a:spcAft>
                          <a:spcPts val="0"/>
                        </a:spcAft>
                      </a:pPr>
                      <a:r>
                        <a:rPr lang="en-US" sz="1800" dirty="0">
                          <a:latin typeface="+mn-lt"/>
                          <a:ea typeface="Times New Roman"/>
                          <a:cs typeface="Arial" pitchFamily="34" charset="0"/>
                        </a:rPr>
                        <a:t>Actions could result in minor injury/discomfort, loss of time or resources and may affect the work of others. </a:t>
                      </a:r>
                    </a:p>
                  </a:txBody>
                  <a:tcPr marL="68580" marR="68580" marT="0" marB="0" anchor="ctr"/>
                </a:tc>
              </a:tr>
              <a:tr h="818623">
                <a:tc>
                  <a:txBody>
                    <a:bodyPr/>
                    <a:lstStyle/>
                    <a:p>
                      <a:pPr marL="0" marR="0" algn="ctr">
                        <a:lnSpc>
                          <a:spcPts val="1300"/>
                        </a:lnSpc>
                        <a:spcBef>
                          <a:spcPts val="300"/>
                        </a:spcBef>
                        <a:spcAft>
                          <a:spcPts val="0"/>
                        </a:spcAft>
                      </a:pPr>
                      <a:r>
                        <a:rPr lang="en-US" sz="1200" dirty="0">
                          <a:latin typeface="+mn-lt"/>
                          <a:ea typeface="Times New Roman"/>
                          <a:cs typeface="Arial" pitchFamily="34" charset="0"/>
                        </a:rPr>
                        <a:t>3</a:t>
                      </a:r>
                    </a:p>
                  </a:txBody>
                  <a:tcPr marL="68580" marR="68580" marT="0" marB="0" anchor="ctr"/>
                </a:tc>
                <a:tc>
                  <a:txBody>
                    <a:bodyPr/>
                    <a:lstStyle/>
                    <a:p>
                      <a:pPr marL="0" marR="45720" indent="8890" algn="just">
                        <a:lnSpc>
                          <a:spcPts val="1300"/>
                        </a:lnSpc>
                        <a:spcBef>
                          <a:spcPts val="300"/>
                        </a:spcBef>
                        <a:spcAft>
                          <a:spcPts val="0"/>
                        </a:spcAft>
                      </a:pPr>
                      <a:r>
                        <a:rPr lang="en-US" sz="1800" dirty="0">
                          <a:latin typeface="+mn-lt"/>
                          <a:ea typeface="Times New Roman"/>
                          <a:cs typeface="Arial" pitchFamily="34" charset="0"/>
                        </a:rPr>
                        <a:t>Actions could result in significant injury/discomfort, loss of time or resources and cause some embarrassment within the department. </a:t>
                      </a:r>
                    </a:p>
                  </a:txBody>
                  <a:tcPr marL="68580" marR="68580" marT="0" marB="0" anchor="ctr"/>
                </a:tc>
              </a:tr>
              <a:tr h="1085678">
                <a:tc>
                  <a:txBody>
                    <a:bodyPr/>
                    <a:lstStyle/>
                    <a:p>
                      <a:pPr marL="0" marR="0" algn="ctr">
                        <a:lnSpc>
                          <a:spcPts val="1300"/>
                        </a:lnSpc>
                        <a:spcBef>
                          <a:spcPts val="300"/>
                        </a:spcBef>
                        <a:spcAft>
                          <a:spcPts val="0"/>
                        </a:spcAft>
                      </a:pPr>
                      <a:r>
                        <a:rPr lang="en-US" sz="1200" dirty="0">
                          <a:latin typeface="+mn-lt"/>
                          <a:ea typeface="Times New Roman"/>
                          <a:cs typeface="Arial" pitchFamily="34" charset="0"/>
                        </a:rPr>
                        <a:t>4</a:t>
                      </a:r>
                    </a:p>
                  </a:txBody>
                  <a:tcPr marL="68580" marR="68580" marT="0" marB="0" anchor="ctr"/>
                </a:tc>
                <a:tc>
                  <a:txBody>
                    <a:bodyPr/>
                    <a:lstStyle/>
                    <a:p>
                      <a:pPr marL="0" marR="45720" indent="8890" algn="just">
                        <a:lnSpc>
                          <a:spcPts val="1300"/>
                        </a:lnSpc>
                        <a:spcBef>
                          <a:spcPts val="300"/>
                        </a:spcBef>
                        <a:spcAft>
                          <a:spcPts val="0"/>
                        </a:spcAft>
                      </a:pPr>
                      <a:r>
                        <a:rPr lang="en-US" sz="1800" dirty="0">
                          <a:latin typeface="+mn-lt"/>
                          <a:ea typeface="Times New Roman"/>
                          <a:cs typeface="Arial" pitchFamily="34" charset="0"/>
                        </a:rPr>
                        <a:t>Actions could result in serious injury/discomfort (short term), loss of time or resources and cause significant embarrassment within the organization and have limited impact on its public image.</a:t>
                      </a:r>
                    </a:p>
                  </a:txBody>
                  <a:tcPr marL="68580" marR="68580" marT="0" marB="0" anchor="ctr"/>
                </a:tc>
              </a:tr>
              <a:tr h="1085678">
                <a:tc>
                  <a:txBody>
                    <a:bodyPr/>
                    <a:lstStyle/>
                    <a:p>
                      <a:pPr marL="0" marR="0" algn="ctr">
                        <a:lnSpc>
                          <a:spcPts val="1300"/>
                        </a:lnSpc>
                        <a:spcBef>
                          <a:spcPts val="300"/>
                        </a:spcBef>
                        <a:spcAft>
                          <a:spcPts val="0"/>
                        </a:spcAft>
                      </a:pPr>
                      <a:r>
                        <a:rPr lang="en-US" sz="1200" dirty="0">
                          <a:latin typeface="+mn-lt"/>
                          <a:ea typeface="Times New Roman"/>
                          <a:cs typeface="Arial" pitchFamily="34" charset="0"/>
                        </a:rPr>
                        <a:t>5</a:t>
                      </a:r>
                    </a:p>
                  </a:txBody>
                  <a:tcPr marL="68580" marR="68580" marT="0" marB="0" anchor="ctr"/>
                </a:tc>
                <a:tc>
                  <a:txBody>
                    <a:bodyPr/>
                    <a:lstStyle/>
                    <a:p>
                      <a:pPr marL="0" marR="45720" indent="8890" algn="just">
                        <a:lnSpc>
                          <a:spcPts val="1300"/>
                        </a:lnSpc>
                        <a:spcBef>
                          <a:spcPts val="300"/>
                        </a:spcBef>
                        <a:spcAft>
                          <a:spcPts val="0"/>
                        </a:spcAft>
                      </a:pPr>
                      <a:r>
                        <a:rPr lang="en-US" sz="1800" dirty="0">
                          <a:latin typeface="+mn-lt"/>
                          <a:ea typeface="Times New Roman"/>
                          <a:cs typeface="Arial" pitchFamily="34" charset="0"/>
                        </a:rPr>
                        <a:t>Actions could result in serious injury/discomfort (long term), major loss of time or resources and cause severe embarrassment within the organization and have serious impact on its public image. </a:t>
                      </a:r>
                    </a:p>
                  </a:txBody>
                  <a:tcPr marL="68580" marR="68580" marT="0" marB="0" anchor="ctr"/>
                </a:tc>
              </a:tr>
            </a:tbl>
          </a:graphicData>
        </a:graphic>
      </p:graphicFrame>
      <p:sp>
        <p:nvSpPr>
          <p:cNvPr id="5" name="Footer Placeholder 4"/>
          <p:cNvSpPr>
            <a:spLocks noGrp="1"/>
          </p:cNvSpPr>
          <p:nvPr>
            <p:ph type="ftr" sz="quarter" idx="11"/>
          </p:nvPr>
        </p:nvSpPr>
        <p:spPr/>
        <p:txBody>
          <a:bodyPr/>
          <a:lstStyle/>
          <a:p>
            <a:r>
              <a:rPr lang="en-US" smtClean="0"/>
              <a:t>kl cope-491</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RESPONSIBILITY FACTOR     LEADERSHIP/SUPERVISION</a:t>
            </a:r>
            <a:endParaRPr lang="en-US" dirty="0"/>
          </a:p>
        </p:txBody>
      </p:sp>
      <p:sp>
        <p:nvSpPr>
          <p:cNvPr id="3" name="Content Placeholder 2"/>
          <p:cNvSpPr>
            <a:spLocks noGrp="1"/>
          </p:cNvSpPr>
          <p:nvPr>
            <p:ph idx="1"/>
          </p:nvPr>
        </p:nvSpPr>
        <p:spPr>
          <a:xfrm>
            <a:off x="1435608" y="1916832"/>
            <a:ext cx="7498080" cy="2376264"/>
          </a:xfrm>
        </p:spPr>
        <p:txBody>
          <a:bodyPr/>
          <a:lstStyle/>
          <a:p>
            <a:pPr>
              <a:lnSpc>
                <a:spcPct val="120000"/>
              </a:lnSpc>
            </a:pPr>
            <a:r>
              <a:rPr lang="en-US" sz="2200" b="1" dirty="0" smtClean="0"/>
              <a:t>Definition:</a:t>
            </a:r>
          </a:p>
          <a:p>
            <a:pPr lvl="1">
              <a:lnSpc>
                <a:spcPct val="120000"/>
              </a:lnSpc>
              <a:buFont typeface="Wingdings 2" pitchFamily="18" charset="2"/>
              <a:buChar char=""/>
            </a:pPr>
            <a:r>
              <a:rPr lang="en-US" sz="2000" dirty="0" smtClean="0"/>
              <a:t>This subfactor measures the extent to which an employee is required to supervise the work of others such as students, volunteers, employees (full-time, part-time, casual, etc.) but not clients/patients/residents. </a:t>
            </a:r>
          </a:p>
          <a:p>
            <a:endParaRPr lang="en-US" dirty="0"/>
          </a:p>
        </p:txBody>
      </p:sp>
      <p:sp>
        <p:nvSpPr>
          <p:cNvPr id="4" name="Footer Placeholder 3"/>
          <p:cNvSpPr>
            <a:spLocks noGrp="1"/>
          </p:cNvSpPr>
          <p:nvPr>
            <p:ph type="ftr" sz="quarter" idx="11"/>
          </p:nvPr>
        </p:nvSpPr>
        <p:spPr/>
        <p:txBody>
          <a:bodyPr/>
          <a:lstStyle/>
          <a:p>
            <a:r>
              <a:rPr lang="en-US" smtClean="0"/>
              <a:t>kl cope-491</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RESPONSIBILITY FACTOR     LEADERSHIP/SUPERVISION</a:t>
            </a:r>
            <a:endParaRPr lang="en-US" dirty="0"/>
          </a:p>
        </p:txBody>
      </p:sp>
      <p:graphicFrame>
        <p:nvGraphicFramePr>
          <p:cNvPr id="4" name="Content Placeholder 3"/>
          <p:cNvGraphicFramePr>
            <a:graphicFrameLocks noGrp="1"/>
          </p:cNvGraphicFramePr>
          <p:nvPr>
            <p:ph idx="1"/>
          </p:nvPr>
        </p:nvGraphicFramePr>
        <p:xfrm>
          <a:off x="1435100" y="1772816"/>
          <a:ext cx="7499350" cy="4176464"/>
        </p:xfrm>
        <a:graphic>
          <a:graphicData uri="http://schemas.openxmlformats.org/drawingml/2006/table">
            <a:tbl>
              <a:tblPr firstRow="1" bandRow="1">
                <a:tableStyleId>{5C22544A-7EE6-4342-B048-85BDC9FD1C3A}</a:tableStyleId>
              </a:tblPr>
              <a:tblGrid>
                <a:gridCol w="1552724"/>
                <a:gridCol w="5946626"/>
              </a:tblGrid>
              <a:tr h="626041">
                <a:tc>
                  <a:txBody>
                    <a:bodyPr/>
                    <a:lstStyle/>
                    <a:p>
                      <a:pPr algn="ctr"/>
                      <a:r>
                        <a:rPr lang="en-US" dirty="0" smtClean="0"/>
                        <a:t>Degree</a:t>
                      </a:r>
                      <a:endParaRPr lang="en-US" dirty="0"/>
                    </a:p>
                  </a:txBody>
                  <a:tcPr anchor="ctr"/>
                </a:tc>
                <a:tc>
                  <a:txBody>
                    <a:bodyPr/>
                    <a:lstStyle/>
                    <a:p>
                      <a:pPr algn="ctr"/>
                      <a:r>
                        <a:rPr lang="en-US" dirty="0" smtClean="0"/>
                        <a:t>Guidelines &amp;</a:t>
                      </a:r>
                      <a:r>
                        <a:rPr lang="en-US" baseline="0" dirty="0" smtClean="0"/>
                        <a:t> Explanations</a:t>
                      </a:r>
                      <a:endParaRPr lang="en-US" dirty="0"/>
                    </a:p>
                  </a:txBody>
                  <a:tcPr anchor="ctr"/>
                </a:tc>
              </a:tr>
              <a:tr h="836150">
                <a:tc>
                  <a:txBody>
                    <a:bodyPr/>
                    <a:lstStyle/>
                    <a:p>
                      <a:pPr marL="0" marR="0" algn="ctr">
                        <a:lnSpc>
                          <a:spcPts val="1300"/>
                        </a:lnSpc>
                        <a:spcBef>
                          <a:spcPts val="0"/>
                        </a:spcBef>
                        <a:spcAft>
                          <a:spcPts val="0"/>
                        </a:spcAft>
                      </a:pPr>
                      <a:r>
                        <a:rPr lang="en-US" sz="1400" dirty="0" smtClean="0">
                          <a:latin typeface="+mn-lt"/>
                          <a:ea typeface="Times New Roman"/>
                          <a:cs typeface="Times New Roman"/>
                        </a:rPr>
                        <a:t>1</a:t>
                      </a:r>
                      <a:endParaRPr lang="en-US" sz="1400" dirty="0">
                        <a:latin typeface="+mn-lt"/>
                        <a:ea typeface="Times New Roman"/>
                      </a:endParaRPr>
                    </a:p>
                  </a:txBody>
                  <a:tcPr marL="68580" marR="68580" marT="0" marB="0" anchor="ctr"/>
                </a:tc>
                <a:tc>
                  <a:txBody>
                    <a:bodyPr/>
                    <a:lstStyle/>
                    <a:p>
                      <a:pPr marL="0" marR="0" algn="l">
                        <a:lnSpc>
                          <a:spcPts val="1300"/>
                        </a:lnSpc>
                        <a:spcBef>
                          <a:spcPts val="0"/>
                        </a:spcBef>
                        <a:spcAft>
                          <a:spcPts val="0"/>
                        </a:spcAft>
                        <a:tabLst>
                          <a:tab pos="571500" algn="l"/>
                        </a:tabLst>
                      </a:pPr>
                      <a:r>
                        <a:rPr lang="en-US" sz="1400" dirty="0" smtClean="0">
                          <a:latin typeface="+mn-lt"/>
                          <a:ea typeface="Times New Roman"/>
                          <a:cs typeface="Times New Roman"/>
                        </a:rPr>
                        <a:t>Supervisory </a:t>
                      </a:r>
                      <a:r>
                        <a:rPr lang="en-US" sz="1400" dirty="0">
                          <a:latin typeface="+mn-lt"/>
                          <a:ea typeface="Times New Roman"/>
                          <a:cs typeface="Times New Roman"/>
                        </a:rPr>
                        <a:t>responsibility is not normally part of the job requirement, but there may be a requirement to show others how to perform tasks or duties. </a:t>
                      </a:r>
                      <a:endParaRPr lang="en-US" sz="1400" dirty="0">
                        <a:latin typeface="+mn-lt"/>
                        <a:ea typeface="Times New Roman"/>
                      </a:endParaRPr>
                    </a:p>
                  </a:txBody>
                  <a:tcPr marL="68580" marR="68580" marT="0" marB="0" anchor="ctr"/>
                </a:tc>
              </a:tr>
              <a:tr h="626041">
                <a:tc>
                  <a:txBody>
                    <a:bodyPr/>
                    <a:lstStyle/>
                    <a:p>
                      <a:pPr marL="0" marR="0" algn="ctr">
                        <a:lnSpc>
                          <a:spcPts val="1300"/>
                        </a:lnSpc>
                        <a:spcBef>
                          <a:spcPts val="0"/>
                        </a:spcBef>
                        <a:spcAft>
                          <a:spcPts val="0"/>
                        </a:spcAft>
                      </a:pPr>
                      <a:r>
                        <a:rPr lang="en-US" sz="1400" dirty="0">
                          <a:latin typeface="+mn-lt"/>
                          <a:ea typeface="Times New Roman"/>
                          <a:cs typeface="Times New Roman"/>
                        </a:rPr>
                        <a:t>2</a:t>
                      </a:r>
                      <a:endParaRPr lang="en-US" sz="1400" dirty="0">
                        <a:latin typeface="+mn-lt"/>
                        <a:ea typeface="Times New Roman"/>
                      </a:endParaRPr>
                    </a:p>
                  </a:txBody>
                  <a:tcPr marL="68580" marR="68580" marT="0" marB="0" anchor="ctr"/>
                </a:tc>
                <a:tc>
                  <a:txBody>
                    <a:bodyPr/>
                    <a:lstStyle/>
                    <a:p>
                      <a:pPr marL="0" marR="0" algn="l">
                        <a:lnSpc>
                          <a:spcPts val="1300"/>
                        </a:lnSpc>
                        <a:spcBef>
                          <a:spcPts val="0"/>
                        </a:spcBef>
                        <a:spcAft>
                          <a:spcPts val="0"/>
                        </a:spcAft>
                        <a:tabLst>
                          <a:tab pos="502920" algn="l"/>
                        </a:tabLst>
                      </a:pPr>
                      <a:r>
                        <a:rPr lang="en-US" sz="1400" dirty="0">
                          <a:latin typeface="+mn-lt"/>
                          <a:ea typeface="Times New Roman"/>
                          <a:cs typeface="Times New Roman"/>
                        </a:rPr>
                        <a:t>The job requires the employee to periodically assume some of the normal supervisory responsibilities over others. </a:t>
                      </a:r>
                      <a:endParaRPr lang="en-US" sz="1400" dirty="0">
                        <a:latin typeface="+mn-lt"/>
                        <a:ea typeface="Times New Roman"/>
                      </a:endParaRPr>
                    </a:p>
                  </a:txBody>
                  <a:tcPr marL="68580" marR="68580" marT="0" marB="0" anchor="ctr"/>
                </a:tc>
              </a:tr>
              <a:tr h="626041">
                <a:tc>
                  <a:txBody>
                    <a:bodyPr/>
                    <a:lstStyle/>
                    <a:p>
                      <a:pPr marL="0" marR="0" algn="ctr">
                        <a:lnSpc>
                          <a:spcPts val="1300"/>
                        </a:lnSpc>
                        <a:spcBef>
                          <a:spcPts val="0"/>
                        </a:spcBef>
                        <a:spcAft>
                          <a:spcPts val="0"/>
                        </a:spcAft>
                      </a:pPr>
                      <a:r>
                        <a:rPr lang="en-US" sz="1400" dirty="0">
                          <a:latin typeface="+mn-lt"/>
                          <a:ea typeface="Times New Roman"/>
                          <a:cs typeface="Times New Roman"/>
                        </a:rPr>
                        <a:t>3</a:t>
                      </a:r>
                      <a:endParaRPr lang="en-US" sz="1400" dirty="0">
                        <a:latin typeface="+mn-lt"/>
                        <a:ea typeface="Times New Roman"/>
                      </a:endParaRPr>
                    </a:p>
                  </a:txBody>
                  <a:tcPr marL="68580" marR="68580" marT="0" marB="0" anchor="ctr"/>
                </a:tc>
                <a:tc>
                  <a:txBody>
                    <a:bodyPr/>
                    <a:lstStyle/>
                    <a:p>
                      <a:pPr marL="0" marR="0" algn="l">
                        <a:lnSpc>
                          <a:spcPts val="1300"/>
                        </a:lnSpc>
                        <a:spcBef>
                          <a:spcPts val="0"/>
                        </a:spcBef>
                        <a:spcAft>
                          <a:spcPts val="0"/>
                        </a:spcAft>
                        <a:tabLst>
                          <a:tab pos="502920" algn="l"/>
                        </a:tabLst>
                      </a:pPr>
                      <a:r>
                        <a:rPr lang="en-US" sz="1400" dirty="0">
                          <a:latin typeface="+mn-lt"/>
                          <a:ea typeface="Times New Roman"/>
                          <a:cs typeface="Times New Roman"/>
                        </a:rPr>
                        <a:t>The job requires the employee, on a continuing basis, to assume some of the normal supervisory responsibilities over others. </a:t>
                      </a:r>
                      <a:endParaRPr lang="en-US" sz="1400" dirty="0">
                        <a:latin typeface="+mn-lt"/>
                        <a:ea typeface="Times New Roman"/>
                      </a:endParaRPr>
                    </a:p>
                  </a:txBody>
                  <a:tcPr marL="68580" marR="68580" marT="0" marB="0" anchor="ctr"/>
                </a:tc>
              </a:tr>
              <a:tr h="836150">
                <a:tc>
                  <a:txBody>
                    <a:bodyPr/>
                    <a:lstStyle/>
                    <a:p>
                      <a:pPr marL="0" marR="0" algn="ctr">
                        <a:lnSpc>
                          <a:spcPts val="1300"/>
                        </a:lnSpc>
                        <a:spcBef>
                          <a:spcPts val="0"/>
                        </a:spcBef>
                        <a:spcAft>
                          <a:spcPts val="0"/>
                        </a:spcAft>
                      </a:pPr>
                      <a:r>
                        <a:rPr lang="en-US" sz="1400" dirty="0">
                          <a:latin typeface="+mn-lt"/>
                          <a:ea typeface="Times New Roman"/>
                          <a:cs typeface="Times New Roman"/>
                        </a:rPr>
                        <a:t>4</a:t>
                      </a:r>
                      <a:endParaRPr lang="en-US" sz="1400" dirty="0">
                        <a:latin typeface="+mn-lt"/>
                        <a:ea typeface="Times New Roman"/>
                      </a:endParaRPr>
                    </a:p>
                  </a:txBody>
                  <a:tcPr marL="68580" marR="68580" marT="0" marB="0" anchor="ctr"/>
                </a:tc>
                <a:tc>
                  <a:txBody>
                    <a:bodyPr/>
                    <a:lstStyle/>
                    <a:p>
                      <a:pPr marL="0" marR="0" algn="l">
                        <a:lnSpc>
                          <a:spcPts val="1300"/>
                        </a:lnSpc>
                        <a:spcBef>
                          <a:spcPts val="0"/>
                        </a:spcBef>
                        <a:spcAft>
                          <a:spcPts val="0"/>
                        </a:spcAft>
                        <a:tabLst>
                          <a:tab pos="502920" algn="l"/>
                        </a:tabLst>
                      </a:pPr>
                      <a:r>
                        <a:rPr lang="en-US" sz="1400" dirty="0">
                          <a:latin typeface="+mn-lt"/>
                          <a:ea typeface="Times New Roman"/>
                          <a:cs typeface="Times New Roman"/>
                        </a:rPr>
                        <a:t>The job requires the employee to assume, on a continuing basis, the normal supervisory responsibilities over others.  Regularly perform some duties similar to those of the employees supervised. </a:t>
                      </a:r>
                      <a:endParaRPr lang="en-US" sz="1400" dirty="0">
                        <a:latin typeface="+mn-lt"/>
                        <a:ea typeface="Times New Roman"/>
                      </a:endParaRPr>
                    </a:p>
                  </a:txBody>
                  <a:tcPr marL="68580" marR="68580" marT="0" marB="0" anchor="ctr"/>
                </a:tc>
              </a:tr>
              <a:tr h="626041">
                <a:tc>
                  <a:txBody>
                    <a:bodyPr/>
                    <a:lstStyle/>
                    <a:p>
                      <a:pPr marL="0" marR="0" algn="ctr">
                        <a:lnSpc>
                          <a:spcPts val="1300"/>
                        </a:lnSpc>
                        <a:spcBef>
                          <a:spcPts val="0"/>
                        </a:spcBef>
                        <a:spcAft>
                          <a:spcPts val="0"/>
                        </a:spcAft>
                      </a:pPr>
                      <a:r>
                        <a:rPr lang="en-US" sz="1400" dirty="0">
                          <a:latin typeface="+mn-lt"/>
                          <a:ea typeface="Times New Roman"/>
                          <a:cs typeface="Times New Roman"/>
                        </a:rPr>
                        <a:t>5</a:t>
                      </a:r>
                      <a:endParaRPr lang="en-US" sz="1400" dirty="0">
                        <a:latin typeface="+mn-lt"/>
                        <a:ea typeface="Times New Roman"/>
                      </a:endParaRPr>
                    </a:p>
                  </a:txBody>
                  <a:tcPr marL="68580" marR="68580" marT="0" marB="0" anchor="ctr"/>
                </a:tc>
                <a:tc>
                  <a:txBody>
                    <a:bodyPr/>
                    <a:lstStyle/>
                    <a:p>
                      <a:pPr marL="0" marR="0" algn="l">
                        <a:lnSpc>
                          <a:spcPts val="1300"/>
                        </a:lnSpc>
                        <a:spcBef>
                          <a:spcPts val="0"/>
                        </a:spcBef>
                        <a:spcAft>
                          <a:spcPts val="0"/>
                        </a:spcAft>
                        <a:tabLst>
                          <a:tab pos="502920" algn="l"/>
                        </a:tabLst>
                      </a:pPr>
                      <a:r>
                        <a:rPr lang="en-US" sz="1400" dirty="0">
                          <a:latin typeface="+mn-lt"/>
                          <a:ea typeface="Times New Roman"/>
                          <a:cs typeface="Times New Roman"/>
                        </a:rPr>
                        <a:t>The job requires the employee to assume, on a continuing basis, the normal supervisory responsibilities over others.  The work is typified as a full-time supervisor. </a:t>
                      </a:r>
                      <a:endParaRPr lang="en-US" sz="1400" dirty="0">
                        <a:latin typeface="+mn-lt"/>
                        <a:ea typeface="Times New Roman"/>
                      </a:endParaRPr>
                    </a:p>
                  </a:txBody>
                  <a:tcPr marL="68580" marR="68580" marT="0" marB="0" anchor="ctr"/>
                </a:tc>
              </a:tr>
            </a:tbl>
          </a:graphicData>
        </a:graphic>
      </p:graphicFrame>
      <p:sp>
        <p:nvSpPr>
          <p:cNvPr id="5" name="Footer Placeholder 4"/>
          <p:cNvSpPr>
            <a:spLocks noGrp="1"/>
          </p:cNvSpPr>
          <p:nvPr>
            <p:ph type="ftr" sz="quarter" idx="11"/>
          </p:nvPr>
        </p:nvSpPr>
        <p:spPr/>
        <p:txBody>
          <a:bodyPr/>
          <a:lstStyle/>
          <a:p>
            <a:r>
              <a:rPr lang="en-US" smtClean="0"/>
              <a:t>kl cope-491</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EFFORT FACTOR	                            PHYSICAL DEMANDS</a:t>
            </a:r>
            <a:endParaRPr lang="en-US" dirty="0"/>
          </a:p>
        </p:txBody>
      </p:sp>
      <p:sp>
        <p:nvSpPr>
          <p:cNvPr id="3" name="Content Placeholder 2"/>
          <p:cNvSpPr>
            <a:spLocks noGrp="1"/>
          </p:cNvSpPr>
          <p:nvPr>
            <p:ph idx="1"/>
          </p:nvPr>
        </p:nvSpPr>
        <p:spPr>
          <a:xfrm>
            <a:off x="1435608" y="2132856"/>
            <a:ext cx="7498080" cy="1872208"/>
          </a:xfrm>
        </p:spPr>
        <p:txBody>
          <a:bodyPr/>
          <a:lstStyle/>
          <a:p>
            <a:pPr>
              <a:lnSpc>
                <a:spcPct val="120000"/>
              </a:lnSpc>
            </a:pPr>
            <a:r>
              <a:rPr lang="en-US" sz="2200" b="1" dirty="0" smtClean="0"/>
              <a:t>Definition:</a:t>
            </a:r>
            <a:r>
              <a:rPr lang="en-US" dirty="0" smtClean="0"/>
              <a:t> </a:t>
            </a:r>
          </a:p>
          <a:p>
            <a:pPr lvl="1">
              <a:lnSpc>
                <a:spcPct val="120000"/>
              </a:lnSpc>
              <a:buFont typeface="Wingdings 2" pitchFamily="18" charset="2"/>
              <a:buChar char=""/>
            </a:pPr>
            <a:r>
              <a:rPr lang="en-US" sz="2000" dirty="0" smtClean="0"/>
              <a:t>This subfactor measures the physical activity by the type and duration required to perform the job duties.</a:t>
            </a:r>
          </a:p>
          <a:p>
            <a:endParaRPr lang="en-US" dirty="0"/>
          </a:p>
        </p:txBody>
      </p:sp>
      <p:sp>
        <p:nvSpPr>
          <p:cNvPr id="4" name="Footer Placeholder 3"/>
          <p:cNvSpPr>
            <a:spLocks noGrp="1"/>
          </p:cNvSpPr>
          <p:nvPr>
            <p:ph type="ftr" sz="quarter" idx="11"/>
          </p:nvPr>
        </p:nvSpPr>
        <p:spPr/>
        <p:txBody>
          <a:bodyPr/>
          <a:lstStyle/>
          <a:p>
            <a:r>
              <a:rPr lang="en-US" smtClean="0"/>
              <a:t>kl cope-491</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EFFORT FACTOR	                            PHYSICAL DEMANDS</a:t>
            </a:r>
            <a:endParaRPr lang="en-US" dirty="0"/>
          </a:p>
        </p:txBody>
      </p:sp>
      <p:graphicFrame>
        <p:nvGraphicFramePr>
          <p:cNvPr id="4" name="Content Placeholder 3"/>
          <p:cNvGraphicFramePr>
            <a:graphicFrameLocks noGrp="1"/>
          </p:cNvGraphicFramePr>
          <p:nvPr>
            <p:ph idx="1"/>
          </p:nvPr>
        </p:nvGraphicFramePr>
        <p:xfrm>
          <a:off x="1435100" y="1463040"/>
          <a:ext cx="7499350" cy="5134310"/>
        </p:xfrm>
        <a:graphic>
          <a:graphicData uri="http://schemas.openxmlformats.org/drawingml/2006/table">
            <a:tbl>
              <a:tblPr firstRow="1" bandRow="1">
                <a:tableStyleId>{5C22544A-7EE6-4342-B048-85BDC9FD1C3A}</a:tableStyleId>
              </a:tblPr>
              <a:tblGrid>
                <a:gridCol w="1120676"/>
                <a:gridCol w="6378674"/>
              </a:tblGrid>
              <a:tr h="427859">
                <a:tc>
                  <a:txBody>
                    <a:bodyPr/>
                    <a:lstStyle/>
                    <a:p>
                      <a:pPr algn="ctr"/>
                      <a:r>
                        <a:rPr lang="en-US" dirty="0" smtClean="0"/>
                        <a:t>Degree</a:t>
                      </a:r>
                      <a:endParaRPr lang="en-US" dirty="0"/>
                    </a:p>
                  </a:txBody>
                  <a:tcPr anchor="ctr"/>
                </a:tc>
                <a:tc>
                  <a:txBody>
                    <a:bodyPr/>
                    <a:lstStyle/>
                    <a:p>
                      <a:pPr algn="ctr"/>
                      <a:r>
                        <a:rPr lang="en-US" dirty="0" smtClean="0"/>
                        <a:t>Guidelines &amp;</a:t>
                      </a:r>
                      <a:r>
                        <a:rPr lang="en-US" baseline="0" dirty="0" smtClean="0"/>
                        <a:t> Explanations</a:t>
                      </a:r>
                      <a:endParaRPr lang="en-US" dirty="0"/>
                    </a:p>
                  </a:txBody>
                  <a:tcPr anchor="ctr"/>
                </a:tc>
              </a:tr>
              <a:tr h="427859">
                <a:tc>
                  <a:txBody>
                    <a:bodyPr/>
                    <a:lstStyle/>
                    <a:p>
                      <a:pPr algn="ctr"/>
                      <a:r>
                        <a:rPr lang="en-US" dirty="0" smtClean="0"/>
                        <a:t>1</a:t>
                      </a:r>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Light activity of short duration.</a:t>
                      </a:r>
                    </a:p>
                  </a:txBody>
                  <a:tcPr anchor="ctr"/>
                </a:tc>
              </a:tr>
              <a:tr h="1069648">
                <a:tc>
                  <a:txBody>
                    <a:bodyPr/>
                    <a:lstStyle/>
                    <a:p>
                      <a:pPr algn="ctr"/>
                      <a:r>
                        <a:rPr lang="en-US" dirty="0" smtClean="0"/>
                        <a:t>2</a:t>
                      </a:r>
                      <a:endParaRPr lang="en-US" dirty="0"/>
                    </a:p>
                  </a:txBody>
                  <a:tcPr anchor="ctr"/>
                </a:tc>
                <a:tc>
                  <a:txBody>
                    <a:bodyPr/>
                    <a:lstStyle/>
                    <a:p>
                      <a:r>
                        <a:rPr kumimoji="0" lang="en-US" sz="1800" kern="1200" dirty="0" smtClean="0">
                          <a:solidFill>
                            <a:schemeClr val="dk1"/>
                          </a:solidFill>
                          <a:latin typeface="+mn-lt"/>
                          <a:ea typeface="+mn-ea"/>
                          <a:cs typeface="+mn-cs"/>
                        </a:rPr>
                        <a:t>Light activity of intermediate duration;</a:t>
                      </a:r>
                    </a:p>
                    <a:p>
                      <a:r>
                        <a:rPr kumimoji="0" lang="en-US" sz="1800" b="1" kern="1200" dirty="0" smtClean="0">
                          <a:solidFill>
                            <a:schemeClr val="dk1"/>
                          </a:solidFill>
                          <a:latin typeface="+mn-lt"/>
                          <a:ea typeface="+mn-ea"/>
                          <a:cs typeface="+mn-cs"/>
                        </a:rPr>
                        <a:t>OR</a:t>
                      </a:r>
                      <a:endParaRPr kumimoji="0" lang="en-US" sz="1800" kern="1200" dirty="0" smtClean="0">
                        <a:solidFill>
                          <a:schemeClr val="dk1"/>
                        </a:solidFill>
                        <a:latin typeface="+mn-lt"/>
                        <a:ea typeface="+mn-ea"/>
                        <a:cs typeface="+mn-cs"/>
                      </a:endParaRPr>
                    </a:p>
                    <a:p>
                      <a:r>
                        <a:rPr kumimoji="0" lang="en-US" sz="1800" kern="1200" dirty="0" smtClean="0">
                          <a:solidFill>
                            <a:schemeClr val="dk1"/>
                          </a:solidFill>
                          <a:latin typeface="+mn-lt"/>
                          <a:ea typeface="+mn-ea"/>
                          <a:cs typeface="+mn-cs"/>
                        </a:rPr>
                        <a:t>Medium activity of short duration.</a:t>
                      </a:r>
                    </a:p>
                  </a:txBody>
                  <a:tcPr anchor="ctr"/>
                </a:tc>
              </a:tr>
              <a:tr h="1711437">
                <a:tc>
                  <a:txBody>
                    <a:bodyPr/>
                    <a:lstStyle/>
                    <a:p>
                      <a:pPr algn="ctr"/>
                      <a:r>
                        <a:rPr lang="en-US" dirty="0" smtClean="0"/>
                        <a:t>3</a:t>
                      </a:r>
                      <a:endParaRPr lang="en-US" dirty="0"/>
                    </a:p>
                  </a:txBody>
                  <a:tcPr anchor="ctr"/>
                </a:tc>
                <a:tc>
                  <a:txBody>
                    <a:bodyPr/>
                    <a:lstStyle/>
                    <a:p>
                      <a:r>
                        <a:rPr kumimoji="0" lang="en-US" sz="1800" kern="1200" dirty="0" smtClean="0">
                          <a:solidFill>
                            <a:schemeClr val="dk1"/>
                          </a:solidFill>
                          <a:latin typeface="+mn-lt"/>
                          <a:ea typeface="+mn-ea"/>
                          <a:cs typeface="+mn-cs"/>
                        </a:rPr>
                        <a:t>Light activity of long duration;</a:t>
                      </a:r>
                    </a:p>
                    <a:p>
                      <a:r>
                        <a:rPr kumimoji="0" lang="en-US" sz="1800" b="1" kern="1200" dirty="0" smtClean="0">
                          <a:solidFill>
                            <a:schemeClr val="dk1"/>
                          </a:solidFill>
                          <a:latin typeface="+mn-lt"/>
                          <a:ea typeface="+mn-ea"/>
                          <a:cs typeface="+mn-cs"/>
                        </a:rPr>
                        <a:t>OR</a:t>
                      </a:r>
                      <a:endParaRPr kumimoji="0" lang="en-US" sz="1800" kern="1200" dirty="0" smtClean="0">
                        <a:solidFill>
                          <a:schemeClr val="dk1"/>
                        </a:solidFill>
                        <a:latin typeface="+mn-lt"/>
                        <a:ea typeface="+mn-ea"/>
                        <a:cs typeface="+mn-cs"/>
                      </a:endParaRPr>
                    </a:p>
                    <a:p>
                      <a:r>
                        <a:rPr kumimoji="0" lang="en-US" sz="1800" kern="1200" dirty="0" smtClean="0">
                          <a:solidFill>
                            <a:schemeClr val="dk1"/>
                          </a:solidFill>
                          <a:latin typeface="+mn-lt"/>
                          <a:ea typeface="+mn-ea"/>
                          <a:cs typeface="+mn-cs"/>
                        </a:rPr>
                        <a:t>Medium activity of intermediate duration;</a:t>
                      </a:r>
                    </a:p>
                    <a:p>
                      <a:r>
                        <a:rPr kumimoji="0" lang="en-US" sz="1800" b="1" kern="1200" dirty="0" smtClean="0">
                          <a:solidFill>
                            <a:schemeClr val="dk1"/>
                          </a:solidFill>
                          <a:latin typeface="+mn-lt"/>
                          <a:ea typeface="+mn-ea"/>
                          <a:cs typeface="+mn-cs"/>
                        </a:rPr>
                        <a:t>OR</a:t>
                      </a:r>
                      <a:endParaRPr kumimoji="0" lang="en-US" sz="1800" kern="1200" dirty="0" smtClean="0">
                        <a:solidFill>
                          <a:schemeClr val="dk1"/>
                        </a:solidFill>
                        <a:latin typeface="+mn-lt"/>
                        <a:ea typeface="+mn-ea"/>
                        <a:cs typeface="+mn-cs"/>
                      </a:endParaRPr>
                    </a:p>
                    <a:p>
                      <a:r>
                        <a:rPr kumimoji="0" lang="en-US" sz="1800" kern="1200" dirty="0" smtClean="0">
                          <a:solidFill>
                            <a:schemeClr val="dk1"/>
                          </a:solidFill>
                          <a:latin typeface="+mn-lt"/>
                          <a:ea typeface="+mn-ea"/>
                          <a:cs typeface="+mn-cs"/>
                        </a:rPr>
                        <a:t>Heavy activity of short duration.</a:t>
                      </a:r>
                    </a:p>
                  </a:txBody>
                  <a:tcPr anchor="ctr"/>
                </a:tc>
              </a:tr>
              <a:tr h="1069648">
                <a:tc>
                  <a:txBody>
                    <a:bodyPr/>
                    <a:lstStyle/>
                    <a:p>
                      <a:pPr algn="ctr"/>
                      <a:r>
                        <a:rPr lang="en-US" dirty="0" smtClean="0"/>
                        <a:t>4</a:t>
                      </a:r>
                      <a:endParaRPr lang="en-US" dirty="0"/>
                    </a:p>
                  </a:txBody>
                  <a:tcPr anchor="ctr"/>
                </a:tc>
                <a:tc>
                  <a:txBody>
                    <a:bodyPr/>
                    <a:lstStyle/>
                    <a:p>
                      <a:r>
                        <a:rPr kumimoji="0" lang="en-US" sz="1800" kern="1200" dirty="0" smtClean="0">
                          <a:solidFill>
                            <a:schemeClr val="dk1"/>
                          </a:solidFill>
                          <a:latin typeface="+mn-lt"/>
                          <a:ea typeface="+mn-ea"/>
                          <a:cs typeface="+mn-cs"/>
                        </a:rPr>
                        <a:t>Medium activity of long duration;</a:t>
                      </a:r>
                    </a:p>
                    <a:p>
                      <a:r>
                        <a:rPr kumimoji="0" lang="en-US" sz="1800" b="1" kern="1200" dirty="0" smtClean="0">
                          <a:solidFill>
                            <a:schemeClr val="dk1"/>
                          </a:solidFill>
                          <a:latin typeface="+mn-lt"/>
                          <a:ea typeface="+mn-ea"/>
                          <a:cs typeface="+mn-cs"/>
                        </a:rPr>
                        <a:t>OR</a:t>
                      </a:r>
                      <a:endParaRPr kumimoji="0" lang="en-US" sz="1800" kern="1200" dirty="0" smtClean="0">
                        <a:solidFill>
                          <a:schemeClr val="dk1"/>
                        </a:solidFill>
                        <a:latin typeface="+mn-lt"/>
                        <a:ea typeface="+mn-ea"/>
                        <a:cs typeface="+mn-cs"/>
                      </a:endParaRPr>
                    </a:p>
                    <a:p>
                      <a:r>
                        <a:rPr kumimoji="0" lang="en-US" sz="1800" kern="1200" dirty="0" smtClean="0">
                          <a:solidFill>
                            <a:schemeClr val="dk1"/>
                          </a:solidFill>
                          <a:latin typeface="+mn-lt"/>
                          <a:ea typeface="+mn-ea"/>
                          <a:cs typeface="+mn-cs"/>
                        </a:rPr>
                        <a:t>Heavy activity of intermediate duration.</a:t>
                      </a:r>
                    </a:p>
                  </a:txBody>
                  <a:tcPr anchor="ctr"/>
                </a:tc>
              </a:tr>
              <a:tr h="427859">
                <a:tc>
                  <a:txBody>
                    <a:bodyPr/>
                    <a:lstStyle/>
                    <a:p>
                      <a:pPr algn="ctr"/>
                      <a:r>
                        <a:rPr lang="en-US" dirty="0" smtClean="0"/>
                        <a:t>5</a:t>
                      </a:r>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Heavy activity of long duration.</a:t>
                      </a:r>
                    </a:p>
                  </a:txBody>
                  <a:tcPr anchor="ctr"/>
                </a:tc>
              </a:tr>
            </a:tbl>
          </a:graphicData>
        </a:graphic>
      </p:graphicFrame>
      <p:sp>
        <p:nvSpPr>
          <p:cNvPr id="5" name="Footer Placeholder 4"/>
          <p:cNvSpPr>
            <a:spLocks noGrp="1"/>
          </p:cNvSpPr>
          <p:nvPr>
            <p:ph type="ftr" sz="quarter" idx="11"/>
          </p:nvPr>
        </p:nvSpPr>
        <p:spPr/>
        <p:txBody>
          <a:bodyPr/>
          <a:lstStyle/>
          <a:p>
            <a:r>
              <a:rPr lang="en-US" smtClean="0"/>
              <a:t>kl cope-491</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INTRODUCTION</a:t>
            </a:r>
            <a:endParaRPr lang="en-US" dirty="0"/>
          </a:p>
        </p:txBody>
      </p:sp>
      <p:sp>
        <p:nvSpPr>
          <p:cNvPr id="3" name="Content Placeholder 2"/>
          <p:cNvSpPr>
            <a:spLocks noGrp="1"/>
          </p:cNvSpPr>
          <p:nvPr>
            <p:ph idx="1"/>
          </p:nvPr>
        </p:nvSpPr>
        <p:spPr>
          <a:xfrm>
            <a:off x="1435608" y="1447800"/>
            <a:ext cx="7498080" cy="4357464"/>
          </a:xfrm>
        </p:spPr>
        <p:txBody>
          <a:bodyPr>
            <a:normAutofit fontScale="32500" lnSpcReduction="20000"/>
          </a:bodyPr>
          <a:lstStyle/>
          <a:p>
            <a:r>
              <a:rPr lang="en-US" sz="5500" dirty="0" smtClean="0"/>
              <a:t>The purpose of job evaluation is to establish the relative value of jobs within an organization by means of a systematic and detailed analysis and rating of the job content. Job evaluation does </a:t>
            </a:r>
            <a:r>
              <a:rPr lang="en-US" sz="5500" b="1" dirty="0" smtClean="0"/>
              <a:t>not</a:t>
            </a:r>
            <a:r>
              <a:rPr lang="en-US" sz="5500" dirty="0" smtClean="0"/>
              <a:t> measure nor reflect the performance, gender, or qualifications of the individual in the job.  </a:t>
            </a:r>
          </a:p>
          <a:p>
            <a:r>
              <a:rPr lang="en-US" sz="5500" dirty="0" smtClean="0"/>
              <a:t>Systematic job analysis and evaluation is based on two premises:</a:t>
            </a:r>
          </a:p>
          <a:p>
            <a:pPr lvl="0"/>
            <a:r>
              <a:rPr lang="en-US" sz="5500" dirty="0" smtClean="0"/>
              <a:t>Certain identifiable elements or factors are present in all jobs but to a varying degree.</a:t>
            </a:r>
          </a:p>
          <a:p>
            <a:pPr lvl="0"/>
            <a:r>
              <a:rPr lang="en-US" sz="5500" dirty="0" smtClean="0"/>
              <a:t>These identifiable elements or factors can be measured or evaluated. </a:t>
            </a:r>
          </a:p>
          <a:p>
            <a:r>
              <a:rPr lang="en-US" sz="5500" dirty="0" smtClean="0"/>
              <a:t>This system recognizes the four primary elements of job value - Skill, Effort, Responsibility and Working Conditions.  For thorough and balanced analysis, this system contains eleven subfactors as follows:</a:t>
            </a:r>
          </a:p>
          <a:p>
            <a:r>
              <a:rPr lang="en-US" sz="5500" dirty="0" smtClean="0"/>
              <a:t>Skill</a:t>
            </a:r>
          </a:p>
          <a:p>
            <a:pPr lvl="0"/>
            <a:r>
              <a:rPr lang="en-US" sz="5500" dirty="0" smtClean="0"/>
              <a:t>Education</a:t>
            </a:r>
          </a:p>
          <a:p>
            <a:pPr lvl="0"/>
            <a:r>
              <a:rPr lang="en-US" sz="5500" dirty="0" smtClean="0"/>
              <a:t>Experience</a:t>
            </a:r>
          </a:p>
          <a:p>
            <a:pPr lvl="0"/>
            <a:r>
              <a:rPr lang="en-US" sz="5500" dirty="0" smtClean="0"/>
              <a:t>Decision-making </a:t>
            </a:r>
          </a:p>
          <a:p>
            <a:pPr lvl="0"/>
            <a:r>
              <a:rPr lang="en-US" sz="5500" dirty="0" smtClean="0"/>
              <a:t>Independent Judgment</a:t>
            </a:r>
          </a:p>
          <a:p>
            <a:endParaRPr lang="en-US" dirty="0"/>
          </a:p>
        </p:txBody>
      </p:sp>
      <p:sp>
        <p:nvSpPr>
          <p:cNvPr id="4" name="Footer Placeholder 3"/>
          <p:cNvSpPr>
            <a:spLocks noGrp="1"/>
          </p:cNvSpPr>
          <p:nvPr>
            <p:ph type="ftr" sz="quarter" idx="11"/>
          </p:nvPr>
        </p:nvSpPr>
        <p:spPr/>
        <p:txBody>
          <a:bodyPr/>
          <a:lstStyle/>
          <a:p>
            <a:r>
              <a:rPr lang="en-US" smtClean="0"/>
              <a:t>kl cope-491</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EFFORT FACTOR	                            PHYSICAL DEMANDS</a:t>
            </a:r>
            <a:endParaRPr lang="en-US" dirty="0"/>
          </a:p>
        </p:txBody>
      </p:sp>
      <p:sp>
        <p:nvSpPr>
          <p:cNvPr id="3" name="Content Placeholder 2"/>
          <p:cNvSpPr>
            <a:spLocks noGrp="1"/>
          </p:cNvSpPr>
          <p:nvPr>
            <p:ph idx="1"/>
          </p:nvPr>
        </p:nvSpPr>
        <p:spPr>
          <a:xfrm>
            <a:off x="1475656" y="1700808"/>
            <a:ext cx="7498080" cy="720080"/>
          </a:xfrm>
        </p:spPr>
        <p:txBody>
          <a:bodyPr>
            <a:normAutofit/>
          </a:bodyPr>
          <a:lstStyle/>
          <a:p>
            <a:pPr>
              <a:buNone/>
            </a:pPr>
            <a:r>
              <a:rPr lang="en-US" sz="2200" dirty="0" err="1" smtClean="0"/>
              <a:t>Subfactor</a:t>
            </a:r>
            <a:r>
              <a:rPr lang="en-US" sz="2200" dirty="0" smtClean="0"/>
              <a:t> Chart:</a:t>
            </a:r>
          </a:p>
          <a:p>
            <a:pPr>
              <a:buNone/>
            </a:pPr>
            <a:endParaRPr lang="en-US" dirty="0"/>
          </a:p>
        </p:txBody>
      </p:sp>
      <p:graphicFrame>
        <p:nvGraphicFramePr>
          <p:cNvPr id="4" name="Table 3"/>
          <p:cNvGraphicFramePr>
            <a:graphicFrameLocks noGrp="1"/>
          </p:cNvGraphicFramePr>
          <p:nvPr/>
        </p:nvGraphicFramePr>
        <p:xfrm>
          <a:off x="1547664" y="2492898"/>
          <a:ext cx="7200800" cy="3427578"/>
        </p:xfrm>
        <a:graphic>
          <a:graphicData uri="http://schemas.openxmlformats.org/drawingml/2006/table">
            <a:tbl>
              <a:tblPr firstRow="1" bandRow="1">
                <a:tableStyleId>{5C22544A-7EE6-4342-B048-85BDC9FD1C3A}</a:tableStyleId>
              </a:tblPr>
              <a:tblGrid>
                <a:gridCol w="1800200"/>
                <a:gridCol w="1800200"/>
                <a:gridCol w="1800200"/>
                <a:gridCol w="1800200"/>
              </a:tblGrid>
              <a:tr h="432046">
                <a:tc gridSpan="4">
                  <a:txBody>
                    <a:bodyPr/>
                    <a:lstStyle/>
                    <a:p>
                      <a:pPr algn="ctr"/>
                      <a:r>
                        <a:rPr kumimoji="0" lang="en-US" sz="1800" b="1" kern="1200" dirty="0" smtClean="0">
                          <a:solidFill>
                            <a:schemeClr val="lt1"/>
                          </a:solidFill>
                          <a:latin typeface="+mn-lt"/>
                          <a:ea typeface="+mn-ea"/>
                          <a:cs typeface="+mn-cs"/>
                        </a:rPr>
                        <a:t>D</a:t>
                      </a:r>
                      <a:r>
                        <a:rPr kumimoji="0" lang="en-US" b="1" kern="1200" dirty="0" smtClean="0">
                          <a:solidFill>
                            <a:schemeClr val="lt1"/>
                          </a:solidFill>
                          <a:latin typeface="+mn-lt"/>
                          <a:ea typeface="+mn-ea"/>
                          <a:cs typeface="+mn-cs"/>
                        </a:rPr>
                        <a:t>URATION</a:t>
                      </a:r>
                    </a:p>
                  </a:txBody>
                  <a:tcPr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748883">
                <a:tc>
                  <a:txBody>
                    <a:bodyPr/>
                    <a:lstStyle/>
                    <a:p>
                      <a:pPr marL="0" marR="0" algn="ctr">
                        <a:lnSpc>
                          <a:spcPts val="1300"/>
                        </a:lnSpc>
                        <a:spcBef>
                          <a:spcPts val="0"/>
                        </a:spcBef>
                        <a:spcAft>
                          <a:spcPts val="0"/>
                        </a:spcAft>
                      </a:pPr>
                      <a:endParaRPr lang="en-US" sz="2000" dirty="0">
                        <a:latin typeface="Calibri" pitchFamily="34" charset="0"/>
                        <a:ea typeface="Times New Roman"/>
                      </a:endParaRPr>
                    </a:p>
                  </a:txBody>
                  <a:tcPr marL="68580" marR="68580" marT="0" marB="0" anchor="ctr"/>
                </a:tc>
                <a:tc>
                  <a:txBody>
                    <a:bodyPr/>
                    <a:lstStyle/>
                    <a:p>
                      <a:pPr marL="0" marR="0" algn="ctr">
                        <a:lnSpc>
                          <a:spcPts val="1300"/>
                        </a:lnSpc>
                        <a:spcBef>
                          <a:spcPts val="0"/>
                        </a:spcBef>
                        <a:spcAft>
                          <a:spcPts val="0"/>
                        </a:spcAft>
                      </a:pPr>
                      <a:r>
                        <a:rPr lang="en-US" sz="2000" b="1" dirty="0">
                          <a:latin typeface="+mn-lt"/>
                          <a:ea typeface="Times New Roman"/>
                          <a:cs typeface="Times New Roman"/>
                        </a:rPr>
                        <a:t>Short</a:t>
                      </a:r>
                      <a:endParaRPr lang="en-US" sz="2000" dirty="0">
                        <a:latin typeface="+mn-lt"/>
                        <a:ea typeface="Times New Roman"/>
                      </a:endParaRPr>
                    </a:p>
                  </a:txBody>
                  <a:tcPr marL="68580" marR="68580" marT="0" marB="0" anchor="ctr"/>
                </a:tc>
                <a:tc>
                  <a:txBody>
                    <a:bodyPr/>
                    <a:lstStyle/>
                    <a:p>
                      <a:pPr marL="0" marR="0" algn="ctr">
                        <a:lnSpc>
                          <a:spcPts val="1300"/>
                        </a:lnSpc>
                        <a:spcBef>
                          <a:spcPts val="0"/>
                        </a:spcBef>
                        <a:spcAft>
                          <a:spcPts val="0"/>
                        </a:spcAft>
                      </a:pPr>
                      <a:r>
                        <a:rPr lang="en-US" sz="2000" b="1" dirty="0">
                          <a:latin typeface="+mn-lt"/>
                          <a:ea typeface="Times New Roman"/>
                          <a:cs typeface="Times New Roman"/>
                        </a:rPr>
                        <a:t>Intermediate</a:t>
                      </a:r>
                      <a:endParaRPr lang="en-US" sz="2000" dirty="0">
                        <a:latin typeface="+mn-lt"/>
                        <a:ea typeface="Times New Roman"/>
                      </a:endParaRPr>
                    </a:p>
                  </a:txBody>
                  <a:tcPr marL="68580" marR="68580" marT="0" marB="0" anchor="ctr"/>
                </a:tc>
                <a:tc>
                  <a:txBody>
                    <a:bodyPr/>
                    <a:lstStyle/>
                    <a:p>
                      <a:pPr marL="0" marR="0" algn="ctr">
                        <a:lnSpc>
                          <a:spcPts val="1300"/>
                        </a:lnSpc>
                        <a:spcBef>
                          <a:spcPts val="0"/>
                        </a:spcBef>
                        <a:spcAft>
                          <a:spcPts val="0"/>
                        </a:spcAft>
                      </a:pPr>
                      <a:r>
                        <a:rPr lang="en-US" sz="2000" b="1" dirty="0">
                          <a:latin typeface="+mn-lt"/>
                          <a:ea typeface="Times New Roman"/>
                          <a:cs typeface="Times New Roman"/>
                        </a:rPr>
                        <a:t>Long</a:t>
                      </a:r>
                      <a:endParaRPr lang="en-US" sz="2000" dirty="0">
                        <a:latin typeface="+mn-lt"/>
                        <a:ea typeface="Times New Roman"/>
                      </a:endParaRPr>
                    </a:p>
                  </a:txBody>
                  <a:tcPr marL="68580" marR="68580" marT="0" marB="0" anchor="ctr"/>
                </a:tc>
              </a:tr>
              <a:tr h="748883">
                <a:tc>
                  <a:txBody>
                    <a:bodyPr/>
                    <a:lstStyle/>
                    <a:p>
                      <a:pPr marL="0" marR="0" algn="ctr">
                        <a:lnSpc>
                          <a:spcPts val="1300"/>
                        </a:lnSpc>
                        <a:spcBef>
                          <a:spcPts val="0"/>
                        </a:spcBef>
                        <a:spcAft>
                          <a:spcPts val="0"/>
                        </a:spcAft>
                      </a:pPr>
                      <a:r>
                        <a:rPr lang="en-US" sz="2000" b="1" dirty="0">
                          <a:latin typeface="+mn-lt"/>
                          <a:ea typeface="Times New Roman"/>
                          <a:cs typeface="Times New Roman"/>
                        </a:rPr>
                        <a:t>Light</a:t>
                      </a:r>
                      <a:endParaRPr lang="en-US" sz="2000" dirty="0">
                        <a:latin typeface="+mn-lt"/>
                        <a:ea typeface="Times New Roman"/>
                      </a:endParaRPr>
                    </a:p>
                  </a:txBody>
                  <a:tcPr marL="68580" marR="68580" marT="0" marB="0" anchor="ctr"/>
                </a:tc>
                <a:tc>
                  <a:txBody>
                    <a:bodyPr/>
                    <a:lstStyle/>
                    <a:p>
                      <a:pPr marL="0" marR="0" algn="ctr">
                        <a:lnSpc>
                          <a:spcPts val="1300"/>
                        </a:lnSpc>
                        <a:spcBef>
                          <a:spcPts val="0"/>
                        </a:spcBef>
                        <a:spcAft>
                          <a:spcPts val="0"/>
                        </a:spcAft>
                      </a:pPr>
                      <a:r>
                        <a:rPr lang="en-US" sz="2000" b="1" dirty="0">
                          <a:latin typeface="+mn-lt"/>
                          <a:ea typeface="Times New Roman"/>
                          <a:cs typeface="Times New Roman"/>
                        </a:rPr>
                        <a:t>1</a:t>
                      </a:r>
                      <a:endParaRPr lang="en-US" sz="2000" dirty="0">
                        <a:latin typeface="+mn-lt"/>
                        <a:ea typeface="Times New Roman"/>
                      </a:endParaRPr>
                    </a:p>
                  </a:txBody>
                  <a:tcPr marL="68580" marR="68580" marT="0" marB="0" anchor="ctr"/>
                </a:tc>
                <a:tc>
                  <a:txBody>
                    <a:bodyPr/>
                    <a:lstStyle/>
                    <a:p>
                      <a:pPr marL="0" marR="0" algn="ctr">
                        <a:lnSpc>
                          <a:spcPts val="1300"/>
                        </a:lnSpc>
                        <a:spcBef>
                          <a:spcPts val="0"/>
                        </a:spcBef>
                        <a:spcAft>
                          <a:spcPts val="0"/>
                        </a:spcAft>
                      </a:pPr>
                      <a:r>
                        <a:rPr lang="en-US" sz="2000" b="1" dirty="0">
                          <a:latin typeface="+mn-lt"/>
                          <a:ea typeface="Times New Roman"/>
                          <a:cs typeface="Times New Roman"/>
                        </a:rPr>
                        <a:t>2</a:t>
                      </a:r>
                      <a:endParaRPr lang="en-US" sz="2000" dirty="0">
                        <a:latin typeface="+mn-lt"/>
                        <a:ea typeface="Times New Roman"/>
                      </a:endParaRPr>
                    </a:p>
                  </a:txBody>
                  <a:tcPr marL="68580" marR="68580" marT="0" marB="0" anchor="ctr"/>
                </a:tc>
                <a:tc>
                  <a:txBody>
                    <a:bodyPr/>
                    <a:lstStyle/>
                    <a:p>
                      <a:pPr marL="0" marR="0" algn="ctr">
                        <a:lnSpc>
                          <a:spcPts val="1300"/>
                        </a:lnSpc>
                        <a:spcBef>
                          <a:spcPts val="0"/>
                        </a:spcBef>
                        <a:spcAft>
                          <a:spcPts val="0"/>
                        </a:spcAft>
                      </a:pPr>
                      <a:r>
                        <a:rPr lang="en-US" sz="2000" b="1" dirty="0">
                          <a:latin typeface="+mn-lt"/>
                          <a:ea typeface="Times New Roman"/>
                          <a:cs typeface="Times New Roman"/>
                        </a:rPr>
                        <a:t>3</a:t>
                      </a:r>
                      <a:endParaRPr lang="en-US" sz="2000" dirty="0">
                        <a:latin typeface="+mn-lt"/>
                        <a:ea typeface="Times New Roman"/>
                      </a:endParaRPr>
                    </a:p>
                  </a:txBody>
                  <a:tcPr marL="68580" marR="68580" marT="0" marB="0" anchor="ctr"/>
                </a:tc>
              </a:tr>
              <a:tr h="748883">
                <a:tc>
                  <a:txBody>
                    <a:bodyPr/>
                    <a:lstStyle/>
                    <a:p>
                      <a:pPr marL="0" marR="0" algn="ctr">
                        <a:lnSpc>
                          <a:spcPts val="1300"/>
                        </a:lnSpc>
                        <a:spcBef>
                          <a:spcPts val="0"/>
                        </a:spcBef>
                        <a:spcAft>
                          <a:spcPts val="0"/>
                        </a:spcAft>
                      </a:pPr>
                      <a:r>
                        <a:rPr lang="en-US" sz="2000" b="1" dirty="0">
                          <a:latin typeface="+mn-lt"/>
                          <a:ea typeface="Times New Roman"/>
                          <a:cs typeface="Times New Roman"/>
                        </a:rPr>
                        <a:t>Medium</a:t>
                      </a:r>
                      <a:endParaRPr lang="en-US" sz="2000" dirty="0">
                        <a:latin typeface="+mn-lt"/>
                        <a:ea typeface="Times New Roman"/>
                      </a:endParaRPr>
                    </a:p>
                  </a:txBody>
                  <a:tcPr marL="68580" marR="68580" marT="0" marB="0" anchor="ctr"/>
                </a:tc>
                <a:tc>
                  <a:txBody>
                    <a:bodyPr/>
                    <a:lstStyle/>
                    <a:p>
                      <a:pPr marL="0" marR="0" algn="ctr">
                        <a:lnSpc>
                          <a:spcPts val="1300"/>
                        </a:lnSpc>
                        <a:spcBef>
                          <a:spcPts val="0"/>
                        </a:spcBef>
                        <a:spcAft>
                          <a:spcPts val="0"/>
                        </a:spcAft>
                      </a:pPr>
                      <a:r>
                        <a:rPr lang="en-US" sz="2000" b="1">
                          <a:latin typeface="+mn-lt"/>
                          <a:ea typeface="Times New Roman"/>
                          <a:cs typeface="Times New Roman"/>
                        </a:rPr>
                        <a:t>2</a:t>
                      </a:r>
                      <a:endParaRPr lang="en-US" sz="2000">
                        <a:latin typeface="+mn-lt"/>
                        <a:ea typeface="Times New Roman"/>
                      </a:endParaRPr>
                    </a:p>
                  </a:txBody>
                  <a:tcPr marL="68580" marR="68580" marT="0" marB="0" anchor="ctr"/>
                </a:tc>
                <a:tc>
                  <a:txBody>
                    <a:bodyPr/>
                    <a:lstStyle/>
                    <a:p>
                      <a:pPr marL="0" marR="0" algn="ctr">
                        <a:lnSpc>
                          <a:spcPts val="1300"/>
                        </a:lnSpc>
                        <a:spcBef>
                          <a:spcPts val="0"/>
                        </a:spcBef>
                        <a:spcAft>
                          <a:spcPts val="0"/>
                        </a:spcAft>
                      </a:pPr>
                      <a:r>
                        <a:rPr lang="en-US" sz="2000" b="1">
                          <a:latin typeface="+mn-lt"/>
                          <a:ea typeface="Times New Roman"/>
                          <a:cs typeface="Times New Roman"/>
                        </a:rPr>
                        <a:t>3</a:t>
                      </a:r>
                      <a:endParaRPr lang="en-US" sz="2000">
                        <a:latin typeface="+mn-lt"/>
                        <a:ea typeface="Times New Roman"/>
                      </a:endParaRPr>
                    </a:p>
                  </a:txBody>
                  <a:tcPr marL="68580" marR="68580" marT="0" marB="0" anchor="ctr"/>
                </a:tc>
                <a:tc>
                  <a:txBody>
                    <a:bodyPr/>
                    <a:lstStyle/>
                    <a:p>
                      <a:pPr marL="0" marR="0" algn="ctr">
                        <a:lnSpc>
                          <a:spcPts val="1300"/>
                        </a:lnSpc>
                        <a:spcBef>
                          <a:spcPts val="0"/>
                        </a:spcBef>
                        <a:spcAft>
                          <a:spcPts val="0"/>
                        </a:spcAft>
                      </a:pPr>
                      <a:r>
                        <a:rPr lang="en-US" sz="2000" b="1" dirty="0">
                          <a:latin typeface="+mn-lt"/>
                          <a:ea typeface="Times New Roman"/>
                          <a:cs typeface="Times New Roman"/>
                        </a:rPr>
                        <a:t>4</a:t>
                      </a:r>
                      <a:endParaRPr lang="en-US" sz="2000" dirty="0">
                        <a:latin typeface="+mn-lt"/>
                        <a:ea typeface="Times New Roman"/>
                      </a:endParaRPr>
                    </a:p>
                  </a:txBody>
                  <a:tcPr marL="68580" marR="68580" marT="0" marB="0" anchor="ctr"/>
                </a:tc>
              </a:tr>
              <a:tr h="748883">
                <a:tc>
                  <a:txBody>
                    <a:bodyPr/>
                    <a:lstStyle/>
                    <a:p>
                      <a:pPr marL="0" marR="0" algn="ctr">
                        <a:lnSpc>
                          <a:spcPts val="1300"/>
                        </a:lnSpc>
                        <a:spcBef>
                          <a:spcPts val="0"/>
                        </a:spcBef>
                        <a:spcAft>
                          <a:spcPts val="0"/>
                        </a:spcAft>
                      </a:pPr>
                      <a:r>
                        <a:rPr lang="en-US" sz="2000" b="1">
                          <a:latin typeface="+mn-lt"/>
                          <a:ea typeface="Times New Roman"/>
                          <a:cs typeface="Times New Roman"/>
                        </a:rPr>
                        <a:t>Heavy</a:t>
                      </a:r>
                      <a:endParaRPr lang="en-US" sz="2000">
                        <a:latin typeface="+mn-lt"/>
                        <a:ea typeface="Times New Roman"/>
                      </a:endParaRPr>
                    </a:p>
                  </a:txBody>
                  <a:tcPr marL="68580" marR="68580" marT="0" marB="0" anchor="ctr"/>
                </a:tc>
                <a:tc>
                  <a:txBody>
                    <a:bodyPr/>
                    <a:lstStyle/>
                    <a:p>
                      <a:pPr marL="0" marR="0" algn="ctr">
                        <a:lnSpc>
                          <a:spcPts val="1300"/>
                        </a:lnSpc>
                        <a:spcBef>
                          <a:spcPts val="0"/>
                        </a:spcBef>
                        <a:spcAft>
                          <a:spcPts val="0"/>
                        </a:spcAft>
                      </a:pPr>
                      <a:r>
                        <a:rPr lang="en-US" sz="2000" b="1">
                          <a:latin typeface="+mn-lt"/>
                          <a:ea typeface="Times New Roman"/>
                          <a:cs typeface="Times New Roman"/>
                        </a:rPr>
                        <a:t>3</a:t>
                      </a:r>
                      <a:endParaRPr lang="en-US" sz="2000">
                        <a:latin typeface="+mn-lt"/>
                        <a:ea typeface="Times New Roman"/>
                      </a:endParaRPr>
                    </a:p>
                  </a:txBody>
                  <a:tcPr marL="68580" marR="68580" marT="0" marB="0" anchor="ctr"/>
                </a:tc>
                <a:tc>
                  <a:txBody>
                    <a:bodyPr/>
                    <a:lstStyle/>
                    <a:p>
                      <a:pPr marL="0" marR="0" algn="ctr">
                        <a:lnSpc>
                          <a:spcPts val="1300"/>
                        </a:lnSpc>
                        <a:spcBef>
                          <a:spcPts val="0"/>
                        </a:spcBef>
                        <a:spcAft>
                          <a:spcPts val="0"/>
                        </a:spcAft>
                      </a:pPr>
                      <a:r>
                        <a:rPr lang="en-US" sz="2000" b="1" dirty="0">
                          <a:latin typeface="+mn-lt"/>
                          <a:ea typeface="Times New Roman"/>
                          <a:cs typeface="Times New Roman"/>
                        </a:rPr>
                        <a:t>4</a:t>
                      </a:r>
                      <a:endParaRPr lang="en-US" sz="2000" dirty="0">
                        <a:latin typeface="+mn-lt"/>
                        <a:ea typeface="Times New Roman"/>
                      </a:endParaRPr>
                    </a:p>
                  </a:txBody>
                  <a:tcPr marL="68580" marR="68580" marT="0" marB="0" anchor="ctr"/>
                </a:tc>
                <a:tc>
                  <a:txBody>
                    <a:bodyPr/>
                    <a:lstStyle/>
                    <a:p>
                      <a:pPr marL="0" marR="0" algn="ctr">
                        <a:lnSpc>
                          <a:spcPts val="1300"/>
                        </a:lnSpc>
                        <a:spcBef>
                          <a:spcPts val="0"/>
                        </a:spcBef>
                        <a:spcAft>
                          <a:spcPts val="0"/>
                        </a:spcAft>
                      </a:pPr>
                      <a:r>
                        <a:rPr lang="en-US" sz="2000" b="1" dirty="0">
                          <a:latin typeface="+mn-lt"/>
                          <a:ea typeface="Times New Roman"/>
                          <a:cs typeface="Times New Roman"/>
                        </a:rPr>
                        <a:t>5</a:t>
                      </a:r>
                      <a:endParaRPr lang="en-US" sz="2000" dirty="0">
                        <a:latin typeface="+mn-lt"/>
                        <a:ea typeface="Times New Roman"/>
                      </a:endParaRPr>
                    </a:p>
                  </a:txBody>
                  <a:tcPr marL="68580" marR="68580" marT="0" marB="0" anchor="ctr"/>
                </a:tc>
              </a:tr>
            </a:tbl>
          </a:graphicData>
        </a:graphic>
      </p:graphicFrame>
      <p:sp>
        <p:nvSpPr>
          <p:cNvPr id="5" name="Footer Placeholder 4"/>
          <p:cNvSpPr>
            <a:spLocks noGrp="1"/>
          </p:cNvSpPr>
          <p:nvPr>
            <p:ph type="ftr" sz="quarter" idx="11"/>
          </p:nvPr>
        </p:nvSpPr>
        <p:spPr/>
        <p:txBody>
          <a:bodyPr/>
          <a:lstStyle/>
          <a:p>
            <a:r>
              <a:rPr lang="en-US" smtClean="0"/>
              <a:t>kl cope-491</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EFFORT FACTOR	                                              DEXTERITY</a:t>
            </a:r>
            <a:endParaRPr lang="en-US" dirty="0"/>
          </a:p>
        </p:txBody>
      </p:sp>
      <p:sp>
        <p:nvSpPr>
          <p:cNvPr id="3" name="Content Placeholder 2"/>
          <p:cNvSpPr>
            <a:spLocks noGrp="1"/>
          </p:cNvSpPr>
          <p:nvPr>
            <p:ph idx="1"/>
          </p:nvPr>
        </p:nvSpPr>
        <p:spPr>
          <a:xfrm>
            <a:off x="1435608" y="2204864"/>
            <a:ext cx="7498080" cy="2664296"/>
          </a:xfrm>
        </p:spPr>
        <p:txBody>
          <a:bodyPr/>
          <a:lstStyle/>
          <a:p>
            <a:pPr>
              <a:lnSpc>
                <a:spcPct val="120000"/>
              </a:lnSpc>
            </a:pPr>
            <a:r>
              <a:rPr lang="en-US" sz="2200" b="1" dirty="0" smtClean="0"/>
              <a:t>Definition:</a:t>
            </a:r>
            <a:endParaRPr lang="en-US" sz="2200" dirty="0" smtClean="0"/>
          </a:p>
          <a:p>
            <a:pPr lvl="1">
              <a:lnSpc>
                <a:spcPct val="120000"/>
              </a:lnSpc>
              <a:buFont typeface="Wingdings 2" pitchFamily="18" charset="2"/>
              <a:buChar char=""/>
            </a:pPr>
            <a:r>
              <a:rPr lang="en-US" sz="2000" dirty="0" smtClean="0"/>
              <a:t>This subfactor measures the level of dexterity required by a job.  The levels of manual dexterity are determined by considering the elements of speed and/or hand/eye (or hand/foot) co-ordination.  Movements can be either fine, coarse or a combination of the two.</a:t>
            </a:r>
          </a:p>
          <a:p>
            <a:endParaRPr lang="en-US" dirty="0"/>
          </a:p>
        </p:txBody>
      </p:sp>
      <p:sp>
        <p:nvSpPr>
          <p:cNvPr id="4" name="Footer Placeholder 3"/>
          <p:cNvSpPr>
            <a:spLocks noGrp="1"/>
          </p:cNvSpPr>
          <p:nvPr>
            <p:ph type="ftr" sz="quarter" idx="11"/>
          </p:nvPr>
        </p:nvSpPr>
        <p:spPr/>
        <p:txBody>
          <a:bodyPr/>
          <a:lstStyle/>
          <a:p>
            <a:r>
              <a:rPr lang="en-US" smtClean="0"/>
              <a:t>kl cope-491</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260648"/>
            <a:ext cx="7498080" cy="1143000"/>
          </a:xfrm>
        </p:spPr>
        <p:txBody>
          <a:bodyPr>
            <a:normAutofit fontScale="90000"/>
          </a:bodyPr>
          <a:lstStyle/>
          <a:p>
            <a:pPr algn="ctr"/>
            <a:r>
              <a:rPr lang="en-US" b="1" dirty="0" smtClean="0"/>
              <a:t>EFFORT FACTOR	                                              DEXTERITY</a:t>
            </a:r>
            <a:endParaRPr lang="en-US" dirty="0"/>
          </a:p>
        </p:txBody>
      </p:sp>
      <p:graphicFrame>
        <p:nvGraphicFramePr>
          <p:cNvPr id="4" name="Content Placeholder 3"/>
          <p:cNvGraphicFramePr>
            <a:graphicFrameLocks noGrp="1"/>
          </p:cNvGraphicFramePr>
          <p:nvPr>
            <p:ph idx="1"/>
          </p:nvPr>
        </p:nvGraphicFramePr>
        <p:xfrm>
          <a:off x="1187624" y="1412776"/>
          <a:ext cx="7746826" cy="5184576"/>
        </p:xfrm>
        <a:graphic>
          <a:graphicData uri="http://schemas.openxmlformats.org/drawingml/2006/table">
            <a:tbl>
              <a:tblPr firstRow="1" bandRow="1">
                <a:tableStyleId>{5C22544A-7EE6-4342-B048-85BDC9FD1C3A}</a:tableStyleId>
              </a:tblPr>
              <a:tblGrid>
                <a:gridCol w="1603963"/>
                <a:gridCol w="6142863"/>
              </a:tblGrid>
              <a:tr h="551309">
                <a:tc>
                  <a:txBody>
                    <a:bodyPr/>
                    <a:lstStyle/>
                    <a:p>
                      <a:pPr algn="ctr"/>
                      <a:r>
                        <a:rPr lang="en-US" dirty="0" smtClean="0"/>
                        <a:t>Degree</a:t>
                      </a:r>
                      <a:endParaRPr lang="en-US" dirty="0"/>
                    </a:p>
                  </a:txBody>
                  <a:tcPr anchor="ctr"/>
                </a:tc>
                <a:tc>
                  <a:txBody>
                    <a:bodyPr/>
                    <a:lstStyle/>
                    <a:p>
                      <a:pPr algn="ctr"/>
                      <a:r>
                        <a:rPr lang="en-US" dirty="0" smtClean="0"/>
                        <a:t>Guidelines &amp;</a:t>
                      </a:r>
                      <a:r>
                        <a:rPr lang="en-US" baseline="0" dirty="0" smtClean="0"/>
                        <a:t> Explanations</a:t>
                      </a:r>
                      <a:endParaRPr lang="en-US" dirty="0"/>
                    </a:p>
                  </a:txBody>
                  <a:tcPr anchor="ctr"/>
                </a:tc>
              </a:tr>
              <a:tr h="551309">
                <a:tc>
                  <a:txBody>
                    <a:bodyPr/>
                    <a:lstStyle/>
                    <a:p>
                      <a:pPr marL="0" marR="0" algn="ctr">
                        <a:lnSpc>
                          <a:spcPts val="1300"/>
                        </a:lnSpc>
                        <a:spcBef>
                          <a:spcPts val="300"/>
                        </a:spcBef>
                        <a:spcAft>
                          <a:spcPts val="0"/>
                        </a:spcAft>
                      </a:pPr>
                      <a:r>
                        <a:rPr lang="en-US" sz="1200" dirty="0">
                          <a:latin typeface="+mn-lt"/>
                          <a:ea typeface="Times New Roman"/>
                          <a:cs typeface="Times New Roman"/>
                        </a:rPr>
                        <a:t>1</a:t>
                      </a:r>
                      <a:endParaRPr lang="en-US" sz="1200" dirty="0">
                        <a:latin typeface="+mn-lt"/>
                        <a:ea typeface="Times New Roman"/>
                      </a:endParaRPr>
                    </a:p>
                  </a:txBody>
                  <a:tcPr marL="68580" marR="68580" marT="0" marB="0" anchor="ctr"/>
                </a:tc>
                <a:tc>
                  <a:txBody>
                    <a:bodyPr/>
                    <a:lstStyle/>
                    <a:p>
                      <a:pPr marL="0" marR="45720" algn="l">
                        <a:lnSpc>
                          <a:spcPts val="1300"/>
                        </a:lnSpc>
                        <a:spcBef>
                          <a:spcPts val="0"/>
                        </a:spcBef>
                        <a:spcAft>
                          <a:spcPts val="0"/>
                        </a:spcAft>
                      </a:pPr>
                      <a:r>
                        <a:rPr lang="en-US" sz="1400" dirty="0">
                          <a:latin typeface="+mn-lt"/>
                          <a:ea typeface="Times New Roman"/>
                          <a:cs typeface="Times New Roman"/>
                        </a:rPr>
                        <a:t>Job requires tasks that demand co-ordination of coarse movements, where speed is a minor consideration.</a:t>
                      </a:r>
                      <a:endParaRPr lang="en-US" sz="1400" dirty="0">
                        <a:latin typeface="+mn-lt"/>
                        <a:ea typeface="Times New Roman"/>
                      </a:endParaRPr>
                    </a:p>
                  </a:txBody>
                  <a:tcPr marL="68580" marR="68580" marT="0" marB="0" anchor="ctr"/>
                </a:tc>
              </a:tr>
              <a:tr h="1095068">
                <a:tc>
                  <a:txBody>
                    <a:bodyPr/>
                    <a:lstStyle/>
                    <a:p>
                      <a:pPr marL="0" marR="0" algn="ctr">
                        <a:lnSpc>
                          <a:spcPts val="1300"/>
                        </a:lnSpc>
                        <a:spcBef>
                          <a:spcPts val="300"/>
                        </a:spcBef>
                        <a:spcAft>
                          <a:spcPts val="0"/>
                        </a:spcAft>
                      </a:pPr>
                      <a:r>
                        <a:rPr lang="en-US" sz="1200" dirty="0">
                          <a:latin typeface="+mn-lt"/>
                          <a:ea typeface="Times New Roman"/>
                          <a:cs typeface="Times New Roman"/>
                        </a:rPr>
                        <a:t>2</a:t>
                      </a:r>
                      <a:endParaRPr lang="en-US" sz="1200" dirty="0">
                        <a:latin typeface="+mn-lt"/>
                        <a:ea typeface="Times New Roman"/>
                      </a:endParaRPr>
                    </a:p>
                  </a:txBody>
                  <a:tcPr marL="68580" marR="68580" marT="0" marB="0" anchor="ctr"/>
                </a:tc>
                <a:tc>
                  <a:txBody>
                    <a:bodyPr/>
                    <a:lstStyle/>
                    <a:p>
                      <a:pPr marL="0" marR="45720" indent="8890" algn="just">
                        <a:lnSpc>
                          <a:spcPts val="1300"/>
                        </a:lnSpc>
                        <a:spcBef>
                          <a:spcPts val="300"/>
                        </a:spcBef>
                        <a:spcAft>
                          <a:spcPts val="0"/>
                        </a:spcAft>
                      </a:pPr>
                      <a:r>
                        <a:rPr lang="en-US" sz="1400" dirty="0">
                          <a:latin typeface="+mn-lt"/>
                          <a:ea typeface="Times New Roman"/>
                          <a:cs typeface="Times New Roman"/>
                        </a:rPr>
                        <a:t>Job requires tasks that demand the co-ordination of coarse movements, where speed is a moderate consideration </a:t>
                      </a:r>
                      <a:endParaRPr lang="en-US" sz="1400" dirty="0">
                        <a:latin typeface="+mn-lt"/>
                        <a:ea typeface="Times New Roman"/>
                      </a:endParaRPr>
                    </a:p>
                    <a:p>
                      <a:pPr marL="0" marR="45720" indent="8890" algn="ctr">
                        <a:lnSpc>
                          <a:spcPts val="1300"/>
                        </a:lnSpc>
                        <a:spcBef>
                          <a:spcPts val="300"/>
                        </a:spcBef>
                        <a:spcAft>
                          <a:spcPts val="0"/>
                        </a:spcAft>
                      </a:pPr>
                      <a:r>
                        <a:rPr lang="en-US" sz="1400" dirty="0">
                          <a:latin typeface="+mn-lt"/>
                          <a:ea typeface="Times New Roman"/>
                          <a:cs typeface="Times New Roman"/>
                        </a:rPr>
                        <a:t>OR</a:t>
                      </a:r>
                      <a:endParaRPr lang="en-US" sz="1400" dirty="0">
                        <a:latin typeface="+mn-lt"/>
                        <a:ea typeface="Times New Roman"/>
                      </a:endParaRPr>
                    </a:p>
                    <a:p>
                      <a:pPr marL="0" marR="45720" indent="8890" algn="just">
                        <a:lnSpc>
                          <a:spcPts val="1300"/>
                        </a:lnSpc>
                        <a:spcBef>
                          <a:spcPts val="300"/>
                        </a:spcBef>
                        <a:spcAft>
                          <a:spcPts val="0"/>
                        </a:spcAft>
                      </a:pPr>
                      <a:r>
                        <a:rPr lang="en-US" sz="1400" dirty="0">
                          <a:latin typeface="+mn-lt"/>
                          <a:ea typeface="Times New Roman"/>
                          <a:cs typeface="Times New Roman"/>
                        </a:rPr>
                        <a:t>co-ordination of coarse and fine movements, where speed is a minor consideration.</a:t>
                      </a:r>
                      <a:endParaRPr lang="en-US" sz="1400" dirty="0">
                        <a:latin typeface="+mn-lt"/>
                        <a:ea typeface="Times New Roman"/>
                      </a:endParaRPr>
                    </a:p>
                  </a:txBody>
                  <a:tcPr marL="68580" marR="68580" marT="0" marB="0" anchor="ctr"/>
                </a:tc>
              </a:tr>
              <a:tr h="1699242">
                <a:tc>
                  <a:txBody>
                    <a:bodyPr/>
                    <a:lstStyle/>
                    <a:p>
                      <a:pPr marL="0" marR="0" algn="ctr">
                        <a:lnSpc>
                          <a:spcPts val="1300"/>
                        </a:lnSpc>
                        <a:spcBef>
                          <a:spcPts val="300"/>
                        </a:spcBef>
                        <a:spcAft>
                          <a:spcPts val="0"/>
                        </a:spcAft>
                      </a:pPr>
                      <a:r>
                        <a:rPr lang="en-US" sz="1200" dirty="0">
                          <a:latin typeface="+mn-lt"/>
                          <a:ea typeface="Times New Roman"/>
                          <a:cs typeface="Times New Roman"/>
                        </a:rPr>
                        <a:t>3</a:t>
                      </a:r>
                      <a:endParaRPr lang="en-US" sz="1200" dirty="0">
                        <a:latin typeface="+mn-lt"/>
                        <a:ea typeface="Times New Roman"/>
                      </a:endParaRPr>
                    </a:p>
                  </a:txBody>
                  <a:tcPr marL="68580" marR="68580" marT="0" marB="0" anchor="ctr"/>
                </a:tc>
                <a:tc>
                  <a:txBody>
                    <a:bodyPr/>
                    <a:lstStyle/>
                    <a:p>
                      <a:pPr marL="0" marR="45720" indent="8890" algn="just">
                        <a:lnSpc>
                          <a:spcPts val="1300"/>
                        </a:lnSpc>
                        <a:spcBef>
                          <a:spcPts val="300"/>
                        </a:spcBef>
                        <a:spcAft>
                          <a:spcPts val="0"/>
                        </a:spcAft>
                      </a:pPr>
                      <a:r>
                        <a:rPr lang="en-US" sz="1400" dirty="0">
                          <a:latin typeface="+mn-lt"/>
                          <a:ea typeface="Times New Roman"/>
                          <a:cs typeface="Times New Roman"/>
                        </a:rPr>
                        <a:t>Job requires tasks that demand the co-ordination of coarse movements, where speed is a major consideration </a:t>
                      </a:r>
                      <a:endParaRPr lang="en-US" sz="1400" dirty="0">
                        <a:latin typeface="+mn-lt"/>
                        <a:ea typeface="Times New Roman"/>
                      </a:endParaRPr>
                    </a:p>
                    <a:p>
                      <a:pPr marL="0" marR="45720" indent="8890" algn="ctr">
                        <a:lnSpc>
                          <a:spcPts val="1300"/>
                        </a:lnSpc>
                        <a:spcBef>
                          <a:spcPts val="300"/>
                        </a:spcBef>
                        <a:spcAft>
                          <a:spcPts val="0"/>
                        </a:spcAft>
                      </a:pPr>
                      <a:r>
                        <a:rPr lang="en-US" sz="1400" dirty="0">
                          <a:latin typeface="+mn-lt"/>
                          <a:ea typeface="Times New Roman"/>
                          <a:cs typeface="Times New Roman"/>
                        </a:rPr>
                        <a:t>OR</a:t>
                      </a:r>
                      <a:endParaRPr lang="en-US" sz="1400" dirty="0">
                        <a:latin typeface="+mn-lt"/>
                        <a:ea typeface="Times New Roman"/>
                      </a:endParaRPr>
                    </a:p>
                    <a:p>
                      <a:pPr marL="0" marR="45720" indent="8890" algn="just">
                        <a:lnSpc>
                          <a:spcPts val="1300"/>
                        </a:lnSpc>
                        <a:spcBef>
                          <a:spcPts val="300"/>
                        </a:spcBef>
                        <a:spcAft>
                          <a:spcPts val="0"/>
                        </a:spcAft>
                      </a:pPr>
                      <a:r>
                        <a:rPr lang="en-US" sz="1400" dirty="0">
                          <a:latin typeface="+mn-lt"/>
                          <a:ea typeface="Times New Roman"/>
                          <a:cs typeface="Times New Roman"/>
                        </a:rPr>
                        <a:t>co-ordination of coarse and fine movements, where speed is a moderate consideration</a:t>
                      </a:r>
                      <a:endParaRPr lang="en-US" sz="1400" dirty="0">
                        <a:latin typeface="+mn-lt"/>
                        <a:ea typeface="Times New Roman"/>
                      </a:endParaRPr>
                    </a:p>
                    <a:p>
                      <a:pPr marL="0" marR="45720" indent="8890" algn="ctr">
                        <a:lnSpc>
                          <a:spcPts val="1300"/>
                        </a:lnSpc>
                        <a:spcBef>
                          <a:spcPts val="300"/>
                        </a:spcBef>
                        <a:spcAft>
                          <a:spcPts val="0"/>
                        </a:spcAft>
                      </a:pPr>
                      <a:r>
                        <a:rPr lang="en-US" sz="1400" dirty="0">
                          <a:latin typeface="+mn-lt"/>
                          <a:ea typeface="Times New Roman"/>
                          <a:cs typeface="Times New Roman"/>
                        </a:rPr>
                        <a:t>OR</a:t>
                      </a:r>
                      <a:endParaRPr lang="en-US" sz="1400" dirty="0">
                        <a:latin typeface="+mn-lt"/>
                        <a:ea typeface="Times New Roman"/>
                      </a:endParaRPr>
                    </a:p>
                    <a:p>
                      <a:pPr marL="0" marR="45720" indent="8890" algn="just">
                        <a:lnSpc>
                          <a:spcPts val="1300"/>
                        </a:lnSpc>
                        <a:spcBef>
                          <a:spcPts val="300"/>
                        </a:spcBef>
                        <a:spcAft>
                          <a:spcPts val="0"/>
                        </a:spcAft>
                      </a:pPr>
                      <a:r>
                        <a:rPr lang="en-US" sz="1400" dirty="0">
                          <a:latin typeface="+mn-lt"/>
                          <a:ea typeface="Times New Roman"/>
                          <a:cs typeface="Times New Roman"/>
                        </a:rPr>
                        <a:t>co-ordination of fine movements, where speed is a minor consideration.</a:t>
                      </a:r>
                      <a:endParaRPr lang="en-US" sz="1400" dirty="0">
                        <a:latin typeface="+mn-lt"/>
                        <a:ea typeface="Times New Roman"/>
                      </a:endParaRPr>
                    </a:p>
                  </a:txBody>
                  <a:tcPr marL="68580" marR="68580" marT="0" marB="0" anchor="ctr"/>
                </a:tc>
              </a:tr>
              <a:tr h="736339">
                <a:tc>
                  <a:txBody>
                    <a:bodyPr/>
                    <a:lstStyle/>
                    <a:p>
                      <a:pPr marL="0" marR="0" algn="ctr">
                        <a:lnSpc>
                          <a:spcPts val="1300"/>
                        </a:lnSpc>
                        <a:spcBef>
                          <a:spcPts val="300"/>
                        </a:spcBef>
                        <a:spcAft>
                          <a:spcPts val="0"/>
                        </a:spcAft>
                      </a:pPr>
                      <a:r>
                        <a:rPr lang="en-US" sz="1200" dirty="0">
                          <a:latin typeface="+mn-lt"/>
                          <a:ea typeface="Times New Roman"/>
                          <a:cs typeface="Times New Roman"/>
                        </a:rPr>
                        <a:t>4</a:t>
                      </a:r>
                      <a:endParaRPr lang="en-US" sz="1200" dirty="0">
                        <a:latin typeface="+mn-lt"/>
                        <a:ea typeface="Times New Roman"/>
                      </a:endParaRPr>
                    </a:p>
                  </a:txBody>
                  <a:tcPr marL="68580" marR="68580" marT="0" marB="0" anchor="ctr"/>
                </a:tc>
                <a:tc>
                  <a:txBody>
                    <a:bodyPr/>
                    <a:lstStyle/>
                    <a:p>
                      <a:pPr marL="0" marR="45720" indent="8890" algn="just">
                        <a:lnSpc>
                          <a:spcPts val="1300"/>
                        </a:lnSpc>
                        <a:spcBef>
                          <a:spcPts val="300"/>
                        </a:spcBef>
                        <a:spcAft>
                          <a:spcPts val="0"/>
                        </a:spcAft>
                      </a:pPr>
                      <a:r>
                        <a:rPr lang="en-US" sz="1400" dirty="0">
                          <a:latin typeface="+mn-lt"/>
                          <a:ea typeface="Times New Roman"/>
                          <a:cs typeface="Times New Roman"/>
                        </a:rPr>
                        <a:t>Job requires tasks that demand the co-ordination of coarse and fine movements, where speed is a major consideration or co-ordination of fine movements, where speed is a moderate consideration.</a:t>
                      </a:r>
                      <a:endParaRPr lang="en-US" sz="1400" dirty="0">
                        <a:latin typeface="+mn-lt"/>
                        <a:ea typeface="Times New Roman"/>
                      </a:endParaRPr>
                    </a:p>
                  </a:txBody>
                  <a:tcPr marL="68580" marR="68580" marT="0" marB="0" anchor="ctr"/>
                </a:tc>
              </a:tr>
              <a:tr h="551309">
                <a:tc>
                  <a:txBody>
                    <a:bodyPr/>
                    <a:lstStyle/>
                    <a:p>
                      <a:pPr marL="0" marR="0" algn="ctr">
                        <a:lnSpc>
                          <a:spcPts val="1300"/>
                        </a:lnSpc>
                        <a:spcBef>
                          <a:spcPts val="300"/>
                        </a:spcBef>
                        <a:spcAft>
                          <a:spcPts val="0"/>
                        </a:spcAft>
                      </a:pPr>
                      <a:r>
                        <a:rPr lang="en-US" sz="1200" dirty="0">
                          <a:latin typeface="+mn-lt"/>
                          <a:ea typeface="Times New Roman"/>
                          <a:cs typeface="Times New Roman"/>
                        </a:rPr>
                        <a:t>5</a:t>
                      </a:r>
                      <a:endParaRPr lang="en-US" sz="1200" dirty="0">
                        <a:latin typeface="+mn-lt"/>
                        <a:ea typeface="Times New Roman"/>
                      </a:endParaRPr>
                    </a:p>
                  </a:txBody>
                  <a:tcPr marL="68580" marR="68580" marT="0" marB="0" anchor="ctr"/>
                </a:tc>
                <a:tc>
                  <a:txBody>
                    <a:bodyPr/>
                    <a:lstStyle/>
                    <a:p>
                      <a:pPr marL="0" marR="45720" indent="8890" algn="just">
                        <a:lnSpc>
                          <a:spcPts val="1300"/>
                        </a:lnSpc>
                        <a:spcBef>
                          <a:spcPts val="300"/>
                        </a:spcBef>
                        <a:spcAft>
                          <a:spcPts val="0"/>
                        </a:spcAft>
                      </a:pPr>
                      <a:r>
                        <a:rPr lang="en-US" sz="1400" dirty="0">
                          <a:latin typeface="+mn-lt"/>
                          <a:ea typeface="Times New Roman"/>
                          <a:cs typeface="Times New Roman"/>
                        </a:rPr>
                        <a:t>Job requires tasks that demand the co-ordination of fine movements, where speed is a major consideration.</a:t>
                      </a:r>
                      <a:endParaRPr lang="en-US" sz="1400" dirty="0">
                        <a:latin typeface="+mn-lt"/>
                        <a:ea typeface="Times New Roman"/>
                      </a:endParaRPr>
                    </a:p>
                  </a:txBody>
                  <a:tcPr marL="68580" marR="68580" marT="0" marB="0" anchor="ctr"/>
                </a:tc>
              </a:tr>
            </a:tbl>
          </a:graphicData>
        </a:graphic>
      </p:graphicFrame>
      <p:sp>
        <p:nvSpPr>
          <p:cNvPr id="5" name="Footer Placeholder 4"/>
          <p:cNvSpPr>
            <a:spLocks noGrp="1"/>
          </p:cNvSpPr>
          <p:nvPr>
            <p:ph type="ftr" sz="quarter" idx="11"/>
          </p:nvPr>
        </p:nvSpPr>
        <p:spPr/>
        <p:txBody>
          <a:bodyPr/>
          <a:lstStyle/>
          <a:p>
            <a:r>
              <a:rPr lang="en-US" smtClean="0"/>
              <a:t>kl cope-491</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EFFORT FACTOR	                                              DEXTERITY</a:t>
            </a:r>
            <a:endParaRPr lang="en-US" dirty="0"/>
          </a:p>
        </p:txBody>
      </p:sp>
      <p:graphicFrame>
        <p:nvGraphicFramePr>
          <p:cNvPr id="5" name="Content Placeholder 4"/>
          <p:cNvGraphicFramePr>
            <a:graphicFrameLocks noGrp="1"/>
          </p:cNvGraphicFramePr>
          <p:nvPr>
            <p:ph idx="1"/>
          </p:nvPr>
        </p:nvGraphicFramePr>
        <p:xfrm>
          <a:off x="1475656" y="2420890"/>
          <a:ext cx="7344815" cy="3744415"/>
        </p:xfrm>
        <a:graphic>
          <a:graphicData uri="http://schemas.openxmlformats.org/drawingml/2006/table">
            <a:tbl>
              <a:tblPr firstRow="1" bandRow="1">
                <a:tableStyleId>{5C22544A-7EE6-4342-B048-85BDC9FD1C3A}</a:tableStyleId>
              </a:tblPr>
              <a:tblGrid>
                <a:gridCol w="2058462"/>
                <a:gridCol w="1473239"/>
                <a:gridCol w="1906557"/>
                <a:gridCol w="1906557"/>
              </a:tblGrid>
              <a:tr h="748883">
                <a:tc rowSpan="2">
                  <a:txBody>
                    <a:bodyPr/>
                    <a:lstStyle/>
                    <a:p>
                      <a:r>
                        <a:rPr kumimoji="0" lang="en-US" sz="1800" b="1" kern="1200" dirty="0" smtClean="0">
                          <a:solidFill>
                            <a:schemeClr val="lt1"/>
                          </a:solidFill>
                          <a:latin typeface="+mn-lt"/>
                          <a:ea typeface="+mn-ea"/>
                          <a:cs typeface="+mn-cs"/>
                        </a:rPr>
                        <a:t>DEXTERITY</a:t>
                      </a:r>
                    </a:p>
                    <a:p>
                      <a:r>
                        <a:rPr kumimoji="0" lang="en-US" sz="1800" b="1" kern="1200" dirty="0" smtClean="0">
                          <a:solidFill>
                            <a:schemeClr val="lt1"/>
                          </a:solidFill>
                          <a:latin typeface="+mn-lt"/>
                          <a:ea typeface="+mn-ea"/>
                          <a:cs typeface="+mn-cs"/>
                        </a:rPr>
                        <a:t>MOVEMENT</a:t>
                      </a:r>
                      <a:endParaRPr lang="en-US" dirty="0"/>
                    </a:p>
                  </a:txBody>
                  <a:tcPr anchor="ctr"/>
                </a:tc>
                <a:tc gridSpan="3">
                  <a:txBody>
                    <a:bodyPr/>
                    <a:lstStyle/>
                    <a:p>
                      <a:pPr algn="ctr"/>
                      <a:r>
                        <a:rPr kumimoji="0" lang="en-US" sz="1800" b="1" kern="1200" dirty="0" smtClean="0">
                          <a:solidFill>
                            <a:schemeClr val="lt1"/>
                          </a:solidFill>
                          <a:latin typeface="+mn-lt"/>
                          <a:ea typeface="+mn-ea"/>
                          <a:cs typeface="+mn-cs"/>
                        </a:rPr>
                        <a:t>SPEED CONSIDERATION</a:t>
                      </a:r>
                      <a:endParaRPr lang="en-US" dirty="0"/>
                    </a:p>
                  </a:txBody>
                  <a:tcPr anchor="ctr"/>
                </a:tc>
                <a:tc hMerge="1">
                  <a:txBody>
                    <a:bodyPr/>
                    <a:lstStyle/>
                    <a:p>
                      <a:endParaRPr lang="en-US" dirty="0"/>
                    </a:p>
                  </a:txBody>
                  <a:tcPr/>
                </a:tc>
                <a:tc hMerge="1">
                  <a:txBody>
                    <a:bodyPr/>
                    <a:lstStyle/>
                    <a:p>
                      <a:endParaRPr lang="en-US" dirty="0"/>
                    </a:p>
                  </a:txBody>
                  <a:tcPr/>
                </a:tc>
              </a:tr>
              <a:tr h="748883">
                <a:tc vMerge="1">
                  <a:txBody>
                    <a:bodyPr/>
                    <a:lstStyle/>
                    <a:p>
                      <a:endParaRPr lang="en-US" dirty="0"/>
                    </a:p>
                  </a:txBody>
                  <a:tcPr/>
                </a:tc>
                <a:tc>
                  <a:txBody>
                    <a:bodyPr/>
                    <a:lstStyle/>
                    <a:p>
                      <a:pPr marL="0" marR="0" algn="ctr">
                        <a:lnSpc>
                          <a:spcPts val="1300"/>
                        </a:lnSpc>
                        <a:spcBef>
                          <a:spcPts val="0"/>
                        </a:spcBef>
                        <a:spcAft>
                          <a:spcPts val="0"/>
                        </a:spcAft>
                      </a:pPr>
                      <a:r>
                        <a:rPr lang="en-US" sz="2000" b="1" dirty="0">
                          <a:latin typeface="+mn-lt"/>
                          <a:ea typeface="Times New Roman"/>
                          <a:cs typeface="Times New Roman"/>
                        </a:rPr>
                        <a:t>Minor </a:t>
                      </a:r>
                      <a:endParaRPr lang="en-US" sz="2000" dirty="0">
                        <a:latin typeface="+mn-lt"/>
                        <a:ea typeface="Times New Roman"/>
                      </a:endParaRPr>
                    </a:p>
                  </a:txBody>
                  <a:tcPr marL="68580" marR="68580" marT="0" marB="0" anchor="ctr"/>
                </a:tc>
                <a:tc>
                  <a:txBody>
                    <a:bodyPr/>
                    <a:lstStyle/>
                    <a:p>
                      <a:pPr marL="0" marR="0" algn="ctr">
                        <a:lnSpc>
                          <a:spcPts val="1300"/>
                        </a:lnSpc>
                        <a:spcBef>
                          <a:spcPts val="0"/>
                        </a:spcBef>
                        <a:spcAft>
                          <a:spcPts val="0"/>
                        </a:spcAft>
                      </a:pPr>
                      <a:r>
                        <a:rPr lang="en-US" sz="2000" b="1" dirty="0">
                          <a:latin typeface="+mn-lt"/>
                          <a:ea typeface="Times New Roman"/>
                          <a:cs typeface="Times New Roman"/>
                        </a:rPr>
                        <a:t>Moderate </a:t>
                      </a:r>
                      <a:endParaRPr lang="en-US" sz="2000" dirty="0">
                        <a:latin typeface="+mn-lt"/>
                        <a:ea typeface="Times New Roman"/>
                      </a:endParaRPr>
                    </a:p>
                  </a:txBody>
                  <a:tcPr marL="68580" marR="68580" marT="0" marB="0" anchor="ctr"/>
                </a:tc>
                <a:tc>
                  <a:txBody>
                    <a:bodyPr/>
                    <a:lstStyle/>
                    <a:p>
                      <a:pPr marL="0" marR="0" algn="ctr">
                        <a:lnSpc>
                          <a:spcPts val="1300"/>
                        </a:lnSpc>
                        <a:spcBef>
                          <a:spcPts val="0"/>
                        </a:spcBef>
                        <a:spcAft>
                          <a:spcPts val="0"/>
                        </a:spcAft>
                      </a:pPr>
                      <a:r>
                        <a:rPr lang="en-US" sz="2000" b="1" dirty="0">
                          <a:latin typeface="+mn-lt"/>
                          <a:ea typeface="Times New Roman"/>
                          <a:cs typeface="Times New Roman"/>
                        </a:rPr>
                        <a:t>Major </a:t>
                      </a:r>
                      <a:endParaRPr lang="en-US" sz="2000" dirty="0">
                        <a:latin typeface="+mn-lt"/>
                        <a:ea typeface="Times New Roman"/>
                      </a:endParaRPr>
                    </a:p>
                  </a:txBody>
                  <a:tcPr marL="68580" marR="68580" marT="0" marB="0" anchor="ctr"/>
                </a:tc>
              </a:tr>
              <a:tr h="748883">
                <a:tc>
                  <a:txBody>
                    <a:bodyPr/>
                    <a:lstStyle/>
                    <a:p>
                      <a:pPr marL="0" marR="0" algn="ctr">
                        <a:lnSpc>
                          <a:spcPts val="1300"/>
                        </a:lnSpc>
                        <a:spcBef>
                          <a:spcPts val="0"/>
                        </a:spcBef>
                        <a:spcAft>
                          <a:spcPts val="0"/>
                        </a:spcAft>
                      </a:pPr>
                      <a:r>
                        <a:rPr lang="en-US" sz="2000" b="1" dirty="0">
                          <a:latin typeface="+mn-lt"/>
                          <a:ea typeface="Times New Roman"/>
                          <a:cs typeface="Times New Roman"/>
                        </a:rPr>
                        <a:t>Coarse</a:t>
                      </a:r>
                      <a:endParaRPr lang="en-US" sz="2000" dirty="0">
                        <a:latin typeface="+mn-lt"/>
                        <a:ea typeface="Times New Roman"/>
                      </a:endParaRPr>
                    </a:p>
                  </a:txBody>
                  <a:tcPr marL="68580" marR="68580" marT="0" marB="0" anchor="ctr"/>
                </a:tc>
                <a:tc>
                  <a:txBody>
                    <a:bodyPr/>
                    <a:lstStyle/>
                    <a:p>
                      <a:pPr marL="0" marR="0" algn="ctr">
                        <a:lnSpc>
                          <a:spcPts val="1300"/>
                        </a:lnSpc>
                        <a:spcBef>
                          <a:spcPts val="0"/>
                        </a:spcBef>
                        <a:spcAft>
                          <a:spcPts val="0"/>
                        </a:spcAft>
                      </a:pPr>
                      <a:r>
                        <a:rPr lang="en-US" sz="2000" b="1" dirty="0">
                          <a:latin typeface="+mn-lt"/>
                          <a:ea typeface="Times New Roman"/>
                          <a:cs typeface="Times New Roman"/>
                        </a:rPr>
                        <a:t>1</a:t>
                      </a:r>
                      <a:endParaRPr lang="en-US" sz="2000" dirty="0">
                        <a:latin typeface="+mn-lt"/>
                        <a:ea typeface="Times New Roman"/>
                      </a:endParaRPr>
                    </a:p>
                  </a:txBody>
                  <a:tcPr marL="68580" marR="68580" marT="0" marB="0" anchor="ctr"/>
                </a:tc>
                <a:tc>
                  <a:txBody>
                    <a:bodyPr/>
                    <a:lstStyle/>
                    <a:p>
                      <a:pPr marL="0" marR="0" algn="ctr">
                        <a:lnSpc>
                          <a:spcPts val="1300"/>
                        </a:lnSpc>
                        <a:spcBef>
                          <a:spcPts val="0"/>
                        </a:spcBef>
                        <a:spcAft>
                          <a:spcPts val="0"/>
                        </a:spcAft>
                      </a:pPr>
                      <a:r>
                        <a:rPr lang="en-US" sz="2000" b="1" dirty="0">
                          <a:latin typeface="+mn-lt"/>
                          <a:ea typeface="Times New Roman"/>
                          <a:cs typeface="Times New Roman"/>
                        </a:rPr>
                        <a:t>2</a:t>
                      </a:r>
                      <a:endParaRPr lang="en-US" sz="2000" dirty="0">
                        <a:latin typeface="+mn-lt"/>
                        <a:ea typeface="Times New Roman"/>
                      </a:endParaRPr>
                    </a:p>
                  </a:txBody>
                  <a:tcPr marL="68580" marR="68580" marT="0" marB="0" anchor="ctr"/>
                </a:tc>
                <a:tc>
                  <a:txBody>
                    <a:bodyPr/>
                    <a:lstStyle/>
                    <a:p>
                      <a:pPr marL="0" marR="0" algn="ctr">
                        <a:lnSpc>
                          <a:spcPts val="1300"/>
                        </a:lnSpc>
                        <a:spcBef>
                          <a:spcPts val="0"/>
                        </a:spcBef>
                        <a:spcAft>
                          <a:spcPts val="0"/>
                        </a:spcAft>
                      </a:pPr>
                      <a:r>
                        <a:rPr lang="en-US" sz="2000" b="1" dirty="0">
                          <a:latin typeface="+mn-lt"/>
                          <a:ea typeface="Times New Roman"/>
                          <a:cs typeface="Times New Roman"/>
                        </a:rPr>
                        <a:t>3</a:t>
                      </a:r>
                      <a:endParaRPr lang="en-US" sz="2000" dirty="0">
                        <a:latin typeface="+mn-lt"/>
                        <a:ea typeface="Times New Roman"/>
                      </a:endParaRPr>
                    </a:p>
                  </a:txBody>
                  <a:tcPr marL="68580" marR="68580" marT="0" marB="0" anchor="ctr"/>
                </a:tc>
              </a:tr>
              <a:tr h="748883">
                <a:tc>
                  <a:txBody>
                    <a:bodyPr/>
                    <a:lstStyle/>
                    <a:p>
                      <a:pPr marL="0" marR="0" algn="ctr">
                        <a:lnSpc>
                          <a:spcPts val="1300"/>
                        </a:lnSpc>
                        <a:spcBef>
                          <a:spcPts val="0"/>
                        </a:spcBef>
                        <a:spcAft>
                          <a:spcPts val="0"/>
                        </a:spcAft>
                      </a:pPr>
                      <a:r>
                        <a:rPr lang="en-US" sz="2000" b="1" dirty="0">
                          <a:latin typeface="+mn-lt"/>
                          <a:ea typeface="Times New Roman"/>
                          <a:cs typeface="Times New Roman"/>
                        </a:rPr>
                        <a:t>Coarse/fine</a:t>
                      </a:r>
                      <a:endParaRPr lang="en-US" sz="2000" dirty="0">
                        <a:latin typeface="+mn-lt"/>
                        <a:ea typeface="Times New Roman"/>
                      </a:endParaRPr>
                    </a:p>
                  </a:txBody>
                  <a:tcPr marL="68580" marR="68580" marT="0" marB="0" anchor="ctr"/>
                </a:tc>
                <a:tc>
                  <a:txBody>
                    <a:bodyPr/>
                    <a:lstStyle/>
                    <a:p>
                      <a:pPr marL="0" marR="0" algn="ctr">
                        <a:lnSpc>
                          <a:spcPts val="1300"/>
                        </a:lnSpc>
                        <a:spcBef>
                          <a:spcPts val="0"/>
                        </a:spcBef>
                        <a:spcAft>
                          <a:spcPts val="0"/>
                        </a:spcAft>
                      </a:pPr>
                      <a:r>
                        <a:rPr lang="en-US" sz="2000" b="1">
                          <a:latin typeface="+mn-lt"/>
                          <a:ea typeface="Times New Roman"/>
                          <a:cs typeface="Times New Roman"/>
                        </a:rPr>
                        <a:t>2</a:t>
                      </a:r>
                      <a:endParaRPr lang="en-US" sz="2000">
                        <a:latin typeface="+mn-lt"/>
                        <a:ea typeface="Times New Roman"/>
                      </a:endParaRPr>
                    </a:p>
                  </a:txBody>
                  <a:tcPr marL="68580" marR="68580" marT="0" marB="0" anchor="ctr"/>
                </a:tc>
                <a:tc>
                  <a:txBody>
                    <a:bodyPr/>
                    <a:lstStyle/>
                    <a:p>
                      <a:pPr marL="0" marR="0" algn="ctr">
                        <a:lnSpc>
                          <a:spcPts val="1300"/>
                        </a:lnSpc>
                        <a:spcBef>
                          <a:spcPts val="0"/>
                        </a:spcBef>
                        <a:spcAft>
                          <a:spcPts val="0"/>
                        </a:spcAft>
                      </a:pPr>
                      <a:r>
                        <a:rPr lang="en-US" sz="2000" b="1" dirty="0">
                          <a:latin typeface="+mn-lt"/>
                          <a:ea typeface="Times New Roman"/>
                          <a:cs typeface="Times New Roman"/>
                        </a:rPr>
                        <a:t>3</a:t>
                      </a:r>
                      <a:endParaRPr lang="en-US" sz="2000" dirty="0">
                        <a:latin typeface="+mn-lt"/>
                        <a:ea typeface="Times New Roman"/>
                      </a:endParaRPr>
                    </a:p>
                  </a:txBody>
                  <a:tcPr marL="68580" marR="68580" marT="0" marB="0" anchor="ctr"/>
                </a:tc>
                <a:tc>
                  <a:txBody>
                    <a:bodyPr/>
                    <a:lstStyle/>
                    <a:p>
                      <a:pPr marL="0" marR="0" algn="ctr">
                        <a:lnSpc>
                          <a:spcPts val="1300"/>
                        </a:lnSpc>
                        <a:spcBef>
                          <a:spcPts val="0"/>
                        </a:spcBef>
                        <a:spcAft>
                          <a:spcPts val="0"/>
                        </a:spcAft>
                      </a:pPr>
                      <a:r>
                        <a:rPr lang="en-US" sz="2000" b="1" dirty="0">
                          <a:latin typeface="+mn-lt"/>
                          <a:ea typeface="Times New Roman"/>
                          <a:cs typeface="Times New Roman"/>
                        </a:rPr>
                        <a:t>4</a:t>
                      </a:r>
                      <a:endParaRPr lang="en-US" sz="2000" dirty="0">
                        <a:latin typeface="+mn-lt"/>
                        <a:ea typeface="Times New Roman"/>
                      </a:endParaRPr>
                    </a:p>
                  </a:txBody>
                  <a:tcPr marL="68580" marR="68580" marT="0" marB="0" anchor="ctr"/>
                </a:tc>
              </a:tr>
              <a:tr h="748883">
                <a:tc>
                  <a:txBody>
                    <a:bodyPr/>
                    <a:lstStyle/>
                    <a:p>
                      <a:pPr marL="0" marR="0" algn="ctr">
                        <a:lnSpc>
                          <a:spcPts val="1300"/>
                        </a:lnSpc>
                        <a:spcBef>
                          <a:spcPts val="0"/>
                        </a:spcBef>
                        <a:spcAft>
                          <a:spcPts val="0"/>
                        </a:spcAft>
                      </a:pPr>
                      <a:r>
                        <a:rPr lang="en-US" sz="2000" b="1" dirty="0">
                          <a:latin typeface="+mn-lt"/>
                          <a:ea typeface="Times New Roman"/>
                          <a:cs typeface="Times New Roman"/>
                        </a:rPr>
                        <a:t>Fine</a:t>
                      </a:r>
                      <a:endParaRPr lang="en-US" sz="2000" dirty="0">
                        <a:latin typeface="+mn-lt"/>
                        <a:ea typeface="Times New Roman"/>
                      </a:endParaRPr>
                    </a:p>
                  </a:txBody>
                  <a:tcPr marL="68580" marR="68580" marT="0" marB="0" anchor="ctr"/>
                </a:tc>
                <a:tc>
                  <a:txBody>
                    <a:bodyPr/>
                    <a:lstStyle/>
                    <a:p>
                      <a:pPr marL="0" marR="0" algn="ctr">
                        <a:lnSpc>
                          <a:spcPts val="1300"/>
                        </a:lnSpc>
                        <a:spcBef>
                          <a:spcPts val="0"/>
                        </a:spcBef>
                        <a:spcAft>
                          <a:spcPts val="0"/>
                        </a:spcAft>
                      </a:pPr>
                      <a:r>
                        <a:rPr lang="en-US" sz="2000" b="1">
                          <a:latin typeface="+mn-lt"/>
                          <a:ea typeface="Times New Roman"/>
                          <a:cs typeface="Times New Roman"/>
                        </a:rPr>
                        <a:t>3</a:t>
                      </a:r>
                      <a:endParaRPr lang="en-US" sz="2000">
                        <a:latin typeface="+mn-lt"/>
                        <a:ea typeface="Times New Roman"/>
                      </a:endParaRPr>
                    </a:p>
                  </a:txBody>
                  <a:tcPr marL="68580" marR="68580" marT="0" marB="0" anchor="ctr"/>
                </a:tc>
                <a:tc>
                  <a:txBody>
                    <a:bodyPr/>
                    <a:lstStyle/>
                    <a:p>
                      <a:pPr marL="0" marR="0" algn="ctr">
                        <a:lnSpc>
                          <a:spcPts val="1300"/>
                        </a:lnSpc>
                        <a:spcBef>
                          <a:spcPts val="0"/>
                        </a:spcBef>
                        <a:spcAft>
                          <a:spcPts val="0"/>
                        </a:spcAft>
                      </a:pPr>
                      <a:r>
                        <a:rPr lang="en-US" sz="2000" b="1">
                          <a:latin typeface="+mn-lt"/>
                          <a:ea typeface="Times New Roman"/>
                          <a:cs typeface="Times New Roman"/>
                        </a:rPr>
                        <a:t>4</a:t>
                      </a:r>
                      <a:endParaRPr lang="en-US" sz="2000">
                        <a:latin typeface="+mn-lt"/>
                        <a:ea typeface="Times New Roman"/>
                      </a:endParaRPr>
                    </a:p>
                  </a:txBody>
                  <a:tcPr marL="68580" marR="68580" marT="0" marB="0" anchor="ctr"/>
                </a:tc>
                <a:tc>
                  <a:txBody>
                    <a:bodyPr/>
                    <a:lstStyle/>
                    <a:p>
                      <a:pPr marL="0" marR="0" algn="ctr">
                        <a:lnSpc>
                          <a:spcPts val="1300"/>
                        </a:lnSpc>
                        <a:spcBef>
                          <a:spcPts val="0"/>
                        </a:spcBef>
                        <a:spcAft>
                          <a:spcPts val="0"/>
                        </a:spcAft>
                      </a:pPr>
                      <a:r>
                        <a:rPr lang="en-US" sz="2000" b="1" dirty="0">
                          <a:latin typeface="+mn-lt"/>
                          <a:ea typeface="Times New Roman"/>
                          <a:cs typeface="Times New Roman"/>
                        </a:rPr>
                        <a:t>5</a:t>
                      </a:r>
                      <a:endParaRPr lang="en-US" sz="2000" dirty="0">
                        <a:latin typeface="+mn-lt"/>
                        <a:ea typeface="Times New Roman"/>
                      </a:endParaRPr>
                    </a:p>
                  </a:txBody>
                  <a:tcPr marL="68580" marR="68580" marT="0" marB="0" anchor="ctr"/>
                </a:tc>
              </a:tr>
            </a:tbl>
          </a:graphicData>
        </a:graphic>
      </p:graphicFrame>
      <p:sp>
        <p:nvSpPr>
          <p:cNvPr id="4" name="Rectangle 3"/>
          <p:cNvSpPr/>
          <p:nvPr/>
        </p:nvSpPr>
        <p:spPr>
          <a:xfrm>
            <a:off x="1403648" y="1844824"/>
            <a:ext cx="7488832" cy="430887"/>
          </a:xfrm>
          <a:prstGeom prst="rect">
            <a:avLst/>
          </a:prstGeom>
        </p:spPr>
        <p:txBody>
          <a:bodyPr wrap="square">
            <a:spAutoFit/>
          </a:bodyPr>
          <a:lstStyle/>
          <a:p>
            <a:pPr marL="365760" indent="-283464">
              <a:spcBef>
                <a:spcPts val="600"/>
              </a:spcBef>
              <a:buClr>
                <a:schemeClr val="accent1"/>
              </a:buClr>
              <a:buSzPct val="80000"/>
            </a:pPr>
            <a:r>
              <a:rPr lang="en-US" sz="2200" dirty="0" err="1" smtClean="0"/>
              <a:t>Subfactor</a:t>
            </a:r>
            <a:r>
              <a:rPr lang="en-US" sz="2200" dirty="0" smtClean="0"/>
              <a:t> Chart:</a:t>
            </a:r>
          </a:p>
        </p:txBody>
      </p:sp>
      <p:sp>
        <p:nvSpPr>
          <p:cNvPr id="6" name="Footer Placeholder 5"/>
          <p:cNvSpPr>
            <a:spLocks noGrp="1"/>
          </p:cNvSpPr>
          <p:nvPr>
            <p:ph type="ftr" sz="quarter" idx="11"/>
          </p:nvPr>
        </p:nvSpPr>
        <p:spPr/>
        <p:txBody>
          <a:bodyPr/>
          <a:lstStyle/>
          <a:p>
            <a:r>
              <a:rPr lang="en-US" smtClean="0"/>
              <a:t>kl cope-491</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EFFORT FACTOR	                                   CONCENTRATION</a:t>
            </a:r>
            <a:endParaRPr lang="en-US" dirty="0"/>
          </a:p>
        </p:txBody>
      </p:sp>
      <p:sp>
        <p:nvSpPr>
          <p:cNvPr id="3" name="Content Placeholder 2"/>
          <p:cNvSpPr>
            <a:spLocks noGrp="1"/>
          </p:cNvSpPr>
          <p:nvPr>
            <p:ph idx="1"/>
          </p:nvPr>
        </p:nvSpPr>
        <p:spPr>
          <a:xfrm>
            <a:off x="1435608" y="2276872"/>
            <a:ext cx="7498080" cy="2592288"/>
          </a:xfrm>
        </p:spPr>
        <p:txBody>
          <a:bodyPr/>
          <a:lstStyle/>
          <a:p>
            <a:pPr>
              <a:lnSpc>
                <a:spcPct val="120000"/>
              </a:lnSpc>
            </a:pPr>
            <a:r>
              <a:rPr lang="en-US" sz="2200" b="1" dirty="0" smtClean="0"/>
              <a:t>Definition:</a:t>
            </a:r>
          </a:p>
          <a:p>
            <a:pPr lvl="1">
              <a:lnSpc>
                <a:spcPct val="120000"/>
              </a:lnSpc>
              <a:buFont typeface="Wingdings 2" pitchFamily="18" charset="2"/>
              <a:buChar char=""/>
            </a:pPr>
            <a:r>
              <a:rPr lang="en-US" sz="2000" dirty="0" smtClean="0"/>
              <a:t>This subfactor considers the duration and frequency of mental, visual and/or listening concentration required on the job.  Consider mental, visual and/or listening concentration and the choice of action available to seek relief or perform less demanding tasks.  </a:t>
            </a:r>
          </a:p>
          <a:p>
            <a:endParaRPr lang="en-US" dirty="0"/>
          </a:p>
        </p:txBody>
      </p:sp>
      <p:sp>
        <p:nvSpPr>
          <p:cNvPr id="4" name="Footer Placeholder 3"/>
          <p:cNvSpPr>
            <a:spLocks noGrp="1"/>
          </p:cNvSpPr>
          <p:nvPr>
            <p:ph type="ftr" sz="quarter" idx="11"/>
          </p:nvPr>
        </p:nvSpPr>
        <p:spPr/>
        <p:txBody>
          <a:bodyPr/>
          <a:lstStyle/>
          <a:p>
            <a:r>
              <a:rPr lang="en-US" smtClean="0"/>
              <a:t>kl cope-491</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EFFORT FACTOR	                                   CONCENTRATION</a:t>
            </a:r>
            <a:endParaRPr lang="en-US" dirty="0"/>
          </a:p>
        </p:txBody>
      </p:sp>
      <p:graphicFrame>
        <p:nvGraphicFramePr>
          <p:cNvPr id="4" name="Content Placeholder 3"/>
          <p:cNvGraphicFramePr>
            <a:graphicFrameLocks noGrp="1"/>
          </p:cNvGraphicFramePr>
          <p:nvPr>
            <p:ph idx="1"/>
          </p:nvPr>
        </p:nvGraphicFramePr>
        <p:xfrm>
          <a:off x="1403648" y="1772816"/>
          <a:ext cx="7499350" cy="4248474"/>
        </p:xfrm>
        <a:graphic>
          <a:graphicData uri="http://schemas.openxmlformats.org/drawingml/2006/table">
            <a:tbl>
              <a:tblPr firstRow="1" bandRow="1">
                <a:tableStyleId>{5C22544A-7EE6-4342-B048-85BDC9FD1C3A}</a:tableStyleId>
              </a:tblPr>
              <a:tblGrid>
                <a:gridCol w="1224136"/>
                <a:gridCol w="6275214"/>
              </a:tblGrid>
              <a:tr h="708079">
                <a:tc>
                  <a:txBody>
                    <a:bodyPr/>
                    <a:lstStyle/>
                    <a:p>
                      <a:pPr algn="ctr"/>
                      <a:r>
                        <a:rPr lang="en-US" dirty="0" smtClean="0"/>
                        <a:t>Degree</a:t>
                      </a:r>
                      <a:endParaRPr lang="en-US" dirty="0"/>
                    </a:p>
                  </a:txBody>
                  <a:tcPr anchor="ctr"/>
                </a:tc>
                <a:tc>
                  <a:txBody>
                    <a:bodyPr/>
                    <a:lstStyle/>
                    <a:p>
                      <a:pPr algn="ctr"/>
                      <a:r>
                        <a:rPr lang="en-US" dirty="0" smtClean="0"/>
                        <a:t>Guidelines &amp;</a:t>
                      </a:r>
                      <a:r>
                        <a:rPr lang="en-US" baseline="0" dirty="0" smtClean="0"/>
                        <a:t> Explanations</a:t>
                      </a:r>
                      <a:endParaRPr lang="en-US" dirty="0"/>
                    </a:p>
                  </a:txBody>
                  <a:tcPr anchor="ctr"/>
                </a:tc>
              </a:tr>
              <a:tr h="708079">
                <a:tc>
                  <a:txBody>
                    <a:bodyPr/>
                    <a:lstStyle/>
                    <a:p>
                      <a:pPr marL="0" marR="0" algn="ctr">
                        <a:lnSpc>
                          <a:spcPts val="1300"/>
                        </a:lnSpc>
                        <a:spcBef>
                          <a:spcPts val="0"/>
                        </a:spcBef>
                        <a:spcAft>
                          <a:spcPts val="0"/>
                        </a:spcAft>
                      </a:pPr>
                      <a:endParaRPr lang="en-US" sz="2000" dirty="0">
                        <a:latin typeface="+mn-lt"/>
                        <a:ea typeface="Times New Roman"/>
                        <a:cs typeface="Times New Roman"/>
                      </a:endParaRPr>
                    </a:p>
                    <a:p>
                      <a:pPr marL="0" marR="0" algn="ctr">
                        <a:lnSpc>
                          <a:spcPts val="1300"/>
                        </a:lnSpc>
                        <a:spcBef>
                          <a:spcPts val="0"/>
                        </a:spcBef>
                        <a:spcAft>
                          <a:spcPts val="0"/>
                        </a:spcAft>
                      </a:pPr>
                      <a:r>
                        <a:rPr lang="en-US" sz="2000" dirty="0">
                          <a:latin typeface="+mn-lt"/>
                          <a:ea typeface="Times New Roman"/>
                          <a:cs typeface="Times New Roman"/>
                        </a:rPr>
                        <a:t>1</a:t>
                      </a:r>
                      <a:endParaRPr lang="en-US" sz="2000" dirty="0">
                        <a:latin typeface="+mn-lt"/>
                        <a:ea typeface="Times New Roman"/>
                      </a:endParaRPr>
                    </a:p>
                  </a:txBody>
                  <a:tcPr marL="68580" marR="68580" marT="0" marB="0" anchor="ctr"/>
                </a:tc>
                <a:tc>
                  <a:txBody>
                    <a:bodyPr/>
                    <a:lstStyle/>
                    <a:p>
                      <a:pPr marL="88900" marR="88900" algn="ctr">
                        <a:lnSpc>
                          <a:spcPts val="1300"/>
                        </a:lnSpc>
                        <a:spcBef>
                          <a:spcPts val="0"/>
                        </a:spcBef>
                        <a:spcAft>
                          <a:spcPts val="0"/>
                        </a:spcAft>
                      </a:pPr>
                      <a:endParaRPr lang="en-US" sz="2000" dirty="0">
                        <a:latin typeface="+mn-lt"/>
                        <a:ea typeface="Times New Roman"/>
                      </a:endParaRPr>
                    </a:p>
                    <a:p>
                      <a:pPr marL="88900" marR="88900" algn="l">
                        <a:lnSpc>
                          <a:spcPts val="1300"/>
                        </a:lnSpc>
                        <a:spcBef>
                          <a:spcPts val="0"/>
                        </a:spcBef>
                        <a:spcAft>
                          <a:spcPts val="0"/>
                        </a:spcAft>
                      </a:pPr>
                      <a:r>
                        <a:rPr lang="en-US" sz="2000" dirty="0">
                          <a:latin typeface="+mn-lt"/>
                          <a:ea typeface="Times New Roman"/>
                          <a:cs typeface="Times New Roman"/>
                        </a:rPr>
                        <a:t>Occasional periods of short duration.</a:t>
                      </a:r>
                      <a:endParaRPr lang="en-US" sz="2000" dirty="0">
                        <a:latin typeface="+mn-lt"/>
                        <a:ea typeface="Times New Roman"/>
                      </a:endParaRPr>
                    </a:p>
                  </a:txBody>
                  <a:tcPr marL="68580" marR="68580" marT="0" marB="0" anchor="ctr"/>
                </a:tc>
              </a:tr>
              <a:tr h="708079">
                <a:tc>
                  <a:txBody>
                    <a:bodyPr/>
                    <a:lstStyle/>
                    <a:p>
                      <a:pPr marL="0" marR="0" algn="ctr">
                        <a:lnSpc>
                          <a:spcPts val="1300"/>
                        </a:lnSpc>
                        <a:spcBef>
                          <a:spcPts val="0"/>
                        </a:spcBef>
                        <a:spcAft>
                          <a:spcPts val="0"/>
                        </a:spcAft>
                      </a:pPr>
                      <a:r>
                        <a:rPr lang="en-US" sz="2000" dirty="0">
                          <a:latin typeface="+mn-lt"/>
                          <a:ea typeface="Times New Roman"/>
                          <a:cs typeface="Times New Roman"/>
                        </a:rPr>
                        <a:t>2</a:t>
                      </a:r>
                      <a:endParaRPr lang="en-US" sz="2000" dirty="0">
                        <a:latin typeface="+mn-lt"/>
                        <a:ea typeface="Times New Roman"/>
                      </a:endParaRPr>
                    </a:p>
                  </a:txBody>
                  <a:tcPr marL="68580" marR="68580" marT="0" marB="0" anchor="ctr"/>
                </a:tc>
                <a:tc>
                  <a:txBody>
                    <a:bodyPr/>
                    <a:lstStyle/>
                    <a:p>
                      <a:pPr marL="88900" marR="88900" algn="just">
                        <a:lnSpc>
                          <a:spcPts val="1300"/>
                        </a:lnSpc>
                        <a:spcBef>
                          <a:spcPts val="0"/>
                        </a:spcBef>
                        <a:spcAft>
                          <a:spcPts val="0"/>
                        </a:spcAft>
                      </a:pPr>
                      <a:r>
                        <a:rPr lang="en-US" sz="2000" dirty="0">
                          <a:latin typeface="+mn-lt"/>
                          <a:ea typeface="Times New Roman"/>
                          <a:cs typeface="Times New Roman"/>
                        </a:rPr>
                        <a:t>Frequent periods of short duration or occasional periods of intermediate duration.</a:t>
                      </a:r>
                      <a:endParaRPr lang="en-US" sz="2000" dirty="0">
                        <a:latin typeface="+mn-lt"/>
                        <a:ea typeface="Times New Roman"/>
                      </a:endParaRPr>
                    </a:p>
                  </a:txBody>
                  <a:tcPr marL="68580" marR="68580" marT="0" marB="0" anchor="ctr"/>
                </a:tc>
              </a:tr>
              <a:tr h="708079">
                <a:tc>
                  <a:txBody>
                    <a:bodyPr/>
                    <a:lstStyle/>
                    <a:p>
                      <a:pPr marL="0" marR="0" algn="ctr">
                        <a:lnSpc>
                          <a:spcPts val="1300"/>
                        </a:lnSpc>
                        <a:spcBef>
                          <a:spcPts val="0"/>
                        </a:spcBef>
                        <a:spcAft>
                          <a:spcPts val="0"/>
                        </a:spcAft>
                      </a:pPr>
                      <a:r>
                        <a:rPr lang="en-US" sz="2000" dirty="0">
                          <a:latin typeface="+mn-lt"/>
                          <a:ea typeface="Times New Roman"/>
                          <a:cs typeface="Times New Roman"/>
                        </a:rPr>
                        <a:t>3</a:t>
                      </a:r>
                      <a:endParaRPr lang="en-US" sz="2000" dirty="0">
                        <a:latin typeface="+mn-lt"/>
                        <a:ea typeface="Times New Roman"/>
                      </a:endParaRPr>
                    </a:p>
                  </a:txBody>
                  <a:tcPr marL="68580" marR="68580" marT="0" marB="0" anchor="ctr"/>
                </a:tc>
                <a:tc>
                  <a:txBody>
                    <a:bodyPr/>
                    <a:lstStyle/>
                    <a:p>
                      <a:pPr marL="88900" marR="88900" algn="l">
                        <a:lnSpc>
                          <a:spcPts val="1300"/>
                        </a:lnSpc>
                        <a:spcBef>
                          <a:spcPts val="0"/>
                        </a:spcBef>
                        <a:spcAft>
                          <a:spcPts val="0"/>
                        </a:spcAft>
                      </a:pPr>
                      <a:r>
                        <a:rPr lang="en-US" sz="2000" dirty="0">
                          <a:latin typeface="+mn-lt"/>
                          <a:ea typeface="Times New Roman"/>
                          <a:cs typeface="Times New Roman"/>
                        </a:rPr>
                        <a:t>Almost continuous periods of short duration or frequent periods of intermediate duration or occasional periods of long duration.</a:t>
                      </a:r>
                      <a:endParaRPr lang="en-US" sz="2000" dirty="0">
                        <a:latin typeface="+mn-lt"/>
                        <a:ea typeface="Times New Roman"/>
                      </a:endParaRPr>
                    </a:p>
                  </a:txBody>
                  <a:tcPr marL="68580" marR="68580" marT="0" marB="0" anchor="ctr"/>
                </a:tc>
              </a:tr>
              <a:tr h="708079">
                <a:tc>
                  <a:txBody>
                    <a:bodyPr/>
                    <a:lstStyle/>
                    <a:p>
                      <a:pPr marL="0" marR="0" algn="ctr">
                        <a:lnSpc>
                          <a:spcPts val="1300"/>
                        </a:lnSpc>
                        <a:spcBef>
                          <a:spcPts val="0"/>
                        </a:spcBef>
                        <a:spcAft>
                          <a:spcPts val="0"/>
                        </a:spcAft>
                      </a:pPr>
                      <a:r>
                        <a:rPr lang="en-US" sz="2000" dirty="0">
                          <a:latin typeface="+mn-lt"/>
                          <a:ea typeface="Times New Roman"/>
                          <a:cs typeface="Times New Roman"/>
                        </a:rPr>
                        <a:t>4</a:t>
                      </a:r>
                      <a:endParaRPr lang="en-US" sz="2000" dirty="0">
                        <a:latin typeface="+mn-lt"/>
                        <a:ea typeface="Times New Roman"/>
                      </a:endParaRPr>
                    </a:p>
                  </a:txBody>
                  <a:tcPr marL="68580" marR="68580" marT="0" marB="0" anchor="ctr"/>
                </a:tc>
                <a:tc>
                  <a:txBody>
                    <a:bodyPr/>
                    <a:lstStyle/>
                    <a:p>
                      <a:pPr marL="88900" marR="88900" algn="just">
                        <a:lnSpc>
                          <a:spcPts val="1300"/>
                        </a:lnSpc>
                        <a:spcBef>
                          <a:spcPts val="0"/>
                        </a:spcBef>
                        <a:spcAft>
                          <a:spcPts val="0"/>
                        </a:spcAft>
                      </a:pPr>
                      <a:r>
                        <a:rPr lang="en-US" sz="2000" dirty="0">
                          <a:latin typeface="+mn-lt"/>
                          <a:ea typeface="Times New Roman"/>
                          <a:cs typeface="Times New Roman"/>
                        </a:rPr>
                        <a:t>Almost continuous periods of intermediate duration or frequent periods of long duration.</a:t>
                      </a:r>
                      <a:endParaRPr lang="en-US" sz="2000" dirty="0">
                        <a:latin typeface="+mn-lt"/>
                        <a:ea typeface="Times New Roman"/>
                      </a:endParaRPr>
                    </a:p>
                  </a:txBody>
                  <a:tcPr marL="68580" marR="68580" marT="0" marB="0" anchor="ctr"/>
                </a:tc>
              </a:tr>
              <a:tr h="708079">
                <a:tc>
                  <a:txBody>
                    <a:bodyPr/>
                    <a:lstStyle/>
                    <a:p>
                      <a:pPr marL="0" marR="0" algn="ctr">
                        <a:lnSpc>
                          <a:spcPts val="1300"/>
                        </a:lnSpc>
                        <a:spcBef>
                          <a:spcPts val="0"/>
                        </a:spcBef>
                        <a:spcAft>
                          <a:spcPts val="0"/>
                        </a:spcAft>
                      </a:pPr>
                      <a:r>
                        <a:rPr lang="en-US" sz="2000" dirty="0">
                          <a:latin typeface="+mn-lt"/>
                          <a:ea typeface="Times New Roman"/>
                          <a:cs typeface="Times New Roman"/>
                        </a:rPr>
                        <a:t>5</a:t>
                      </a:r>
                      <a:endParaRPr lang="en-US" sz="2000" dirty="0">
                        <a:latin typeface="+mn-lt"/>
                        <a:ea typeface="Times New Roman"/>
                      </a:endParaRPr>
                    </a:p>
                  </a:txBody>
                  <a:tcPr marL="68580" marR="68580" marT="0" marB="0" anchor="ctr"/>
                </a:tc>
                <a:tc>
                  <a:txBody>
                    <a:bodyPr/>
                    <a:lstStyle/>
                    <a:p>
                      <a:pPr marL="88900" marR="88900" algn="just">
                        <a:lnSpc>
                          <a:spcPts val="1300"/>
                        </a:lnSpc>
                        <a:spcBef>
                          <a:spcPts val="0"/>
                        </a:spcBef>
                        <a:spcAft>
                          <a:spcPts val="0"/>
                        </a:spcAft>
                      </a:pPr>
                      <a:r>
                        <a:rPr lang="en-US" sz="2000" dirty="0">
                          <a:latin typeface="+mn-lt"/>
                          <a:ea typeface="Times New Roman"/>
                          <a:cs typeface="Times New Roman"/>
                        </a:rPr>
                        <a:t>Almost continuous periods of long duration.</a:t>
                      </a:r>
                      <a:endParaRPr lang="en-US" sz="2000" dirty="0">
                        <a:latin typeface="+mn-lt"/>
                        <a:ea typeface="Times New Roman"/>
                      </a:endParaRPr>
                    </a:p>
                  </a:txBody>
                  <a:tcPr marL="68580" marR="68580" marT="0" marB="0" anchor="ctr"/>
                </a:tc>
              </a:tr>
            </a:tbl>
          </a:graphicData>
        </a:graphic>
      </p:graphicFrame>
      <p:sp>
        <p:nvSpPr>
          <p:cNvPr id="5" name="Footer Placeholder 4"/>
          <p:cNvSpPr>
            <a:spLocks noGrp="1"/>
          </p:cNvSpPr>
          <p:nvPr>
            <p:ph type="ftr" sz="quarter" idx="11"/>
          </p:nvPr>
        </p:nvSpPr>
        <p:spPr/>
        <p:txBody>
          <a:bodyPr/>
          <a:lstStyle/>
          <a:p>
            <a:r>
              <a:rPr lang="en-US" smtClean="0"/>
              <a:t>kl cope-491</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EFFORT FACTOR	                                   CONCENTRATION</a:t>
            </a:r>
            <a:endParaRPr lang="en-US" dirty="0"/>
          </a:p>
        </p:txBody>
      </p:sp>
      <p:sp>
        <p:nvSpPr>
          <p:cNvPr id="3" name="Content Placeholder 2"/>
          <p:cNvSpPr>
            <a:spLocks noGrp="1"/>
          </p:cNvSpPr>
          <p:nvPr>
            <p:ph idx="1"/>
          </p:nvPr>
        </p:nvSpPr>
        <p:spPr>
          <a:xfrm>
            <a:off x="1403648" y="1412776"/>
            <a:ext cx="7498080" cy="720080"/>
          </a:xfrm>
        </p:spPr>
        <p:txBody>
          <a:bodyPr>
            <a:normAutofit fontScale="92500" lnSpcReduction="20000"/>
          </a:bodyPr>
          <a:lstStyle/>
          <a:p>
            <a:pPr>
              <a:buNone/>
            </a:pPr>
            <a:endParaRPr lang="en-US" sz="2200" dirty="0" smtClean="0"/>
          </a:p>
          <a:p>
            <a:pPr>
              <a:buNone/>
            </a:pPr>
            <a:r>
              <a:rPr lang="en-US" sz="2400" dirty="0" err="1" smtClean="0"/>
              <a:t>Subfactor</a:t>
            </a:r>
            <a:r>
              <a:rPr lang="en-US" sz="2400" dirty="0" smtClean="0"/>
              <a:t> Chart:</a:t>
            </a:r>
          </a:p>
          <a:p>
            <a:pPr>
              <a:buNone/>
            </a:pPr>
            <a:endParaRPr lang="en-US" dirty="0"/>
          </a:p>
        </p:txBody>
      </p:sp>
      <p:graphicFrame>
        <p:nvGraphicFramePr>
          <p:cNvPr id="4" name="Table 3"/>
          <p:cNvGraphicFramePr>
            <a:graphicFrameLocks noGrp="1"/>
          </p:cNvGraphicFramePr>
          <p:nvPr/>
        </p:nvGraphicFramePr>
        <p:xfrm>
          <a:off x="1524000" y="2276870"/>
          <a:ext cx="7200801" cy="3960440"/>
        </p:xfrm>
        <a:graphic>
          <a:graphicData uri="http://schemas.openxmlformats.org/drawingml/2006/table">
            <a:tbl>
              <a:tblPr firstRow="1" bandRow="1">
                <a:tableStyleId>{5C22544A-7EE6-4342-B048-85BDC9FD1C3A}</a:tableStyleId>
              </a:tblPr>
              <a:tblGrid>
                <a:gridCol w="2018101"/>
                <a:gridCol w="1444352"/>
                <a:gridCol w="1869174"/>
                <a:gridCol w="1869174"/>
              </a:tblGrid>
              <a:tr h="792088">
                <a:tc rowSpan="2">
                  <a:txBody>
                    <a:bodyPr/>
                    <a:lstStyle/>
                    <a:p>
                      <a:pPr marL="0" marR="0" algn="ctr" rtl="0" eaLnBrk="1" latinLnBrk="0" hangingPunct="1">
                        <a:lnSpc>
                          <a:spcPts val="1300"/>
                        </a:lnSpc>
                        <a:spcBef>
                          <a:spcPts val="0"/>
                        </a:spcBef>
                        <a:spcAft>
                          <a:spcPts val="0"/>
                        </a:spcAft>
                      </a:pPr>
                      <a:r>
                        <a:rPr kumimoji="0" lang="en-US" sz="1800" b="1" kern="1200" dirty="0" smtClean="0">
                          <a:solidFill>
                            <a:schemeClr val="dk1"/>
                          </a:solidFill>
                          <a:latin typeface="Times"/>
                          <a:ea typeface="Times New Roman"/>
                          <a:cs typeface="Times New Roman"/>
                        </a:rPr>
                        <a:t>FREQUENCY</a:t>
                      </a:r>
                      <a:endParaRPr kumimoji="0" lang="en-US" sz="1800" b="1" kern="1200" dirty="0">
                        <a:solidFill>
                          <a:schemeClr val="dk1"/>
                        </a:solidFill>
                        <a:latin typeface="Times"/>
                        <a:ea typeface="Times New Roman"/>
                        <a:cs typeface="Times New Roman"/>
                      </a:endParaRPr>
                    </a:p>
                  </a:txBody>
                  <a:tcPr marL="68580" marR="68580" marT="0" marB="0" anchor="ctr"/>
                </a:tc>
                <a:tc gridSpan="3">
                  <a:txBody>
                    <a:bodyPr/>
                    <a:lstStyle/>
                    <a:p>
                      <a:pPr marL="0" marR="0" algn="ctr" rtl="0" eaLnBrk="1" latinLnBrk="0" hangingPunct="1">
                        <a:lnSpc>
                          <a:spcPts val="1300"/>
                        </a:lnSpc>
                        <a:spcBef>
                          <a:spcPts val="0"/>
                        </a:spcBef>
                        <a:spcAft>
                          <a:spcPts val="0"/>
                        </a:spcAft>
                      </a:pPr>
                      <a:r>
                        <a:rPr kumimoji="0" lang="en-US" sz="1800" b="1" kern="1200" dirty="0">
                          <a:solidFill>
                            <a:schemeClr val="dk1"/>
                          </a:solidFill>
                          <a:latin typeface="Times"/>
                          <a:ea typeface="Times New Roman"/>
                          <a:cs typeface="Times New Roman"/>
                        </a:rPr>
                        <a:t>DURATION</a:t>
                      </a:r>
                    </a:p>
                  </a:txBody>
                  <a:tcPr marL="68580" marR="68580" marT="0" marB="0" anchor="ctr"/>
                </a:tc>
                <a:tc hMerge="1">
                  <a:txBody>
                    <a:bodyPr/>
                    <a:lstStyle/>
                    <a:p>
                      <a:endParaRPr lang="en-US"/>
                    </a:p>
                  </a:txBody>
                  <a:tcPr/>
                </a:tc>
                <a:tc hMerge="1">
                  <a:txBody>
                    <a:bodyPr/>
                    <a:lstStyle/>
                    <a:p>
                      <a:endParaRPr lang="en-US"/>
                    </a:p>
                  </a:txBody>
                  <a:tcPr/>
                </a:tc>
              </a:tr>
              <a:tr h="792088">
                <a:tc vMerge="1">
                  <a:txBody>
                    <a:bodyPr/>
                    <a:lstStyle/>
                    <a:p>
                      <a:endParaRPr lang="en-US"/>
                    </a:p>
                  </a:txBody>
                  <a:tcPr/>
                </a:tc>
                <a:tc>
                  <a:txBody>
                    <a:bodyPr/>
                    <a:lstStyle/>
                    <a:p>
                      <a:pPr marL="0" marR="0" algn="ctr" rtl="0" eaLnBrk="1" latinLnBrk="0" hangingPunct="1">
                        <a:lnSpc>
                          <a:spcPts val="1300"/>
                        </a:lnSpc>
                        <a:spcBef>
                          <a:spcPts val="0"/>
                        </a:spcBef>
                        <a:spcAft>
                          <a:spcPts val="0"/>
                        </a:spcAft>
                      </a:pPr>
                      <a:r>
                        <a:rPr kumimoji="0" lang="en-US" sz="2000" b="1" kern="1200" dirty="0">
                          <a:solidFill>
                            <a:schemeClr val="dk1"/>
                          </a:solidFill>
                          <a:latin typeface="+mn-lt"/>
                          <a:ea typeface="Times New Roman"/>
                          <a:cs typeface="Times New Roman"/>
                        </a:rPr>
                        <a:t>Short</a:t>
                      </a:r>
                    </a:p>
                  </a:txBody>
                  <a:tcPr marL="68580" marR="68580" marT="0" marB="0" anchor="ctr"/>
                </a:tc>
                <a:tc>
                  <a:txBody>
                    <a:bodyPr/>
                    <a:lstStyle/>
                    <a:p>
                      <a:pPr marL="0" marR="0" algn="ctr" rtl="0" eaLnBrk="1" latinLnBrk="0" hangingPunct="1">
                        <a:lnSpc>
                          <a:spcPts val="1300"/>
                        </a:lnSpc>
                        <a:spcBef>
                          <a:spcPts val="0"/>
                        </a:spcBef>
                        <a:spcAft>
                          <a:spcPts val="0"/>
                        </a:spcAft>
                      </a:pPr>
                      <a:r>
                        <a:rPr kumimoji="0" lang="en-US" sz="2000" b="1" kern="1200" dirty="0">
                          <a:solidFill>
                            <a:schemeClr val="dk1"/>
                          </a:solidFill>
                          <a:latin typeface="+mn-lt"/>
                          <a:ea typeface="Times New Roman"/>
                          <a:cs typeface="Times New Roman"/>
                        </a:rPr>
                        <a:t>Intermediate</a:t>
                      </a:r>
                    </a:p>
                  </a:txBody>
                  <a:tcPr marL="68580" marR="68580" marT="0" marB="0" anchor="ctr"/>
                </a:tc>
                <a:tc>
                  <a:txBody>
                    <a:bodyPr/>
                    <a:lstStyle/>
                    <a:p>
                      <a:pPr marL="0" marR="0" algn="ctr" rtl="0" eaLnBrk="1" latinLnBrk="0" hangingPunct="1">
                        <a:lnSpc>
                          <a:spcPts val="1300"/>
                        </a:lnSpc>
                        <a:spcBef>
                          <a:spcPts val="0"/>
                        </a:spcBef>
                        <a:spcAft>
                          <a:spcPts val="0"/>
                        </a:spcAft>
                      </a:pPr>
                      <a:r>
                        <a:rPr kumimoji="0" lang="en-US" sz="2000" b="1" kern="1200" dirty="0">
                          <a:solidFill>
                            <a:schemeClr val="dk1"/>
                          </a:solidFill>
                          <a:latin typeface="+mn-lt"/>
                          <a:ea typeface="Times New Roman"/>
                          <a:cs typeface="Times New Roman"/>
                        </a:rPr>
                        <a:t>Long</a:t>
                      </a:r>
                    </a:p>
                  </a:txBody>
                  <a:tcPr marL="68580" marR="68580" marT="0" marB="0" anchor="ctr"/>
                </a:tc>
              </a:tr>
              <a:tr h="792088">
                <a:tc>
                  <a:txBody>
                    <a:bodyPr/>
                    <a:lstStyle/>
                    <a:p>
                      <a:pPr marL="0" marR="0" algn="ctr" rtl="0" eaLnBrk="1" latinLnBrk="0" hangingPunct="1">
                        <a:lnSpc>
                          <a:spcPts val="1300"/>
                        </a:lnSpc>
                        <a:spcBef>
                          <a:spcPts val="0"/>
                        </a:spcBef>
                        <a:spcAft>
                          <a:spcPts val="0"/>
                        </a:spcAft>
                      </a:pPr>
                      <a:r>
                        <a:rPr kumimoji="0" lang="en-US" sz="2000" b="1" kern="1200" dirty="0">
                          <a:solidFill>
                            <a:schemeClr val="dk1"/>
                          </a:solidFill>
                          <a:latin typeface="+mn-lt"/>
                          <a:ea typeface="Times New Roman"/>
                          <a:cs typeface="Times New Roman"/>
                        </a:rPr>
                        <a:t>Occasional</a:t>
                      </a:r>
                    </a:p>
                  </a:txBody>
                  <a:tcPr marL="68580" marR="68580" marT="0" marB="0" anchor="ctr"/>
                </a:tc>
                <a:tc>
                  <a:txBody>
                    <a:bodyPr/>
                    <a:lstStyle/>
                    <a:p>
                      <a:pPr marL="0" marR="0" algn="ctr" rtl="0" eaLnBrk="1" latinLnBrk="0" hangingPunct="1">
                        <a:lnSpc>
                          <a:spcPts val="1300"/>
                        </a:lnSpc>
                        <a:spcBef>
                          <a:spcPts val="0"/>
                        </a:spcBef>
                        <a:spcAft>
                          <a:spcPts val="0"/>
                        </a:spcAft>
                      </a:pPr>
                      <a:r>
                        <a:rPr kumimoji="0" lang="en-US" sz="2000" b="1" kern="1200" dirty="0">
                          <a:solidFill>
                            <a:schemeClr val="dk1"/>
                          </a:solidFill>
                          <a:latin typeface="+mn-lt"/>
                          <a:ea typeface="Times New Roman"/>
                          <a:cs typeface="Times New Roman"/>
                        </a:rPr>
                        <a:t>1</a:t>
                      </a:r>
                    </a:p>
                  </a:txBody>
                  <a:tcPr marL="68580" marR="68580" marT="0" marB="0" anchor="ctr"/>
                </a:tc>
                <a:tc>
                  <a:txBody>
                    <a:bodyPr/>
                    <a:lstStyle/>
                    <a:p>
                      <a:pPr marL="0" marR="0" algn="ctr" rtl="0" eaLnBrk="1" latinLnBrk="0" hangingPunct="1">
                        <a:lnSpc>
                          <a:spcPts val="1300"/>
                        </a:lnSpc>
                        <a:spcBef>
                          <a:spcPts val="0"/>
                        </a:spcBef>
                        <a:spcAft>
                          <a:spcPts val="0"/>
                        </a:spcAft>
                      </a:pPr>
                      <a:r>
                        <a:rPr kumimoji="0" lang="en-US" sz="2000" b="1" kern="1200" dirty="0">
                          <a:solidFill>
                            <a:schemeClr val="dk1"/>
                          </a:solidFill>
                          <a:latin typeface="+mn-lt"/>
                          <a:ea typeface="Times New Roman"/>
                          <a:cs typeface="Times New Roman"/>
                        </a:rPr>
                        <a:t>2</a:t>
                      </a:r>
                    </a:p>
                  </a:txBody>
                  <a:tcPr marL="68580" marR="68580" marT="0" marB="0" anchor="ctr"/>
                </a:tc>
                <a:tc>
                  <a:txBody>
                    <a:bodyPr/>
                    <a:lstStyle/>
                    <a:p>
                      <a:pPr marL="0" marR="0" algn="ctr" rtl="0" eaLnBrk="1" latinLnBrk="0" hangingPunct="1">
                        <a:lnSpc>
                          <a:spcPts val="1300"/>
                        </a:lnSpc>
                        <a:spcBef>
                          <a:spcPts val="0"/>
                        </a:spcBef>
                        <a:spcAft>
                          <a:spcPts val="0"/>
                        </a:spcAft>
                      </a:pPr>
                      <a:r>
                        <a:rPr kumimoji="0" lang="en-US" sz="2000" b="1" kern="1200" dirty="0">
                          <a:solidFill>
                            <a:schemeClr val="dk1"/>
                          </a:solidFill>
                          <a:latin typeface="+mn-lt"/>
                          <a:ea typeface="Times New Roman"/>
                          <a:cs typeface="Times New Roman"/>
                        </a:rPr>
                        <a:t>3</a:t>
                      </a:r>
                    </a:p>
                  </a:txBody>
                  <a:tcPr marL="68580" marR="68580" marT="0" marB="0" anchor="ctr"/>
                </a:tc>
              </a:tr>
              <a:tr h="792088">
                <a:tc>
                  <a:txBody>
                    <a:bodyPr/>
                    <a:lstStyle/>
                    <a:p>
                      <a:pPr marL="0" marR="0" algn="ctr" rtl="0" eaLnBrk="1" latinLnBrk="0" hangingPunct="1">
                        <a:lnSpc>
                          <a:spcPts val="1300"/>
                        </a:lnSpc>
                        <a:spcBef>
                          <a:spcPts val="0"/>
                        </a:spcBef>
                        <a:spcAft>
                          <a:spcPts val="0"/>
                        </a:spcAft>
                      </a:pPr>
                      <a:r>
                        <a:rPr kumimoji="0" lang="en-US" sz="2000" b="1" kern="1200" dirty="0">
                          <a:solidFill>
                            <a:schemeClr val="dk1"/>
                          </a:solidFill>
                          <a:latin typeface="+mn-lt"/>
                          <a:ea typeface="Times New Roman"/>
                          <a:cs typeface="Times New Roman"/>
                        </a:rPr>
                        <a:t>Frequent</a:t>
                      </a:r>
                    </a:p>
                  </a:txBody>
                  <a:tcPr marL="68580" marR="68580" marT="0" marB="0" anchor="ctr"/>
                </a:tc>
                <a:tc>
                  <a:txBody>
                    <a:bodyPr/>
                    <a:lstStyle/>
                    <a:p>
                      <a:pPr marL="0" marR="0" algn="ctr" rtl="0" eaLnBrk="1" latinLnBrk="0" hangingPunct="1">
                        <a:lnSpc>
                          <a:spcPts val="1300"/>
                        </a:lnSpc>
                        <a:spcBef>
                          <a:spcPts val="0"/>
                        </a:spcBef>
                        <a:spcAft>
                          <a:spcPts val="0"/>
                        </a:spcAft>
                      </a:pPr>
                      <a:r>
                        <a:rPr kumimoji="0" lang="en-US" sz="2000" b="1" kern="1200" dirty="0">
                          <a:solidFill>
                            <a:schemeClr val="dk1"/>
                          </a:solidFill>
                          <a:latin typeface="+mn-lt"/>
                          <a:ea typeface="Times New Roman"/>
                          <a:cs typeface="Times New Roman"/>
                        </a:rPr>
                        <a:t>2</a:t>
                      </a:r>
                    </a:p>
                  </a:txBody>
                  <a:tcPr marL="68580" marR="68580" marT="0" marB="0" anchor="ctr"/>
                </a:tc>
                <a:tc>
                  <a:txBody>
                    <a:bodyPr/>
                    <a:lstStyle/>
                    <a:p>
                      <a:pPr marL="0" marR="0" algn="ctr" rtl="0" eaLnBrk="1" latinLnBrk="0" hangingPunct="1">
                        <a:lnSpc>
                          <a:spcPts val="1300"/>
                        </a:lnSpc>
                        <a:spcBef>
                          <a:spcPts val="0"/>
                        </a:spcBef>
                        <a:spcAft>
                          <a:spcPts val="0"/>
                        </a:spcAft>
                      </a:pPr>
                      <a:r>
                        <a:rPr kumimoji="0" lang="en-US" sz="2000" b="1" kern="1200" dirty="0">
                          <a:solidFill>
                            <a:schemeClr val="dk1"/>
                          </a:solidFill>
                          <a:latin typeface="+mn-lt"/>
                          <a:ea typeface="Times New Roman"/>
                          <a:cs typeface="Times New Roman"/>
                        </a:rPr>
                        <a:t>3</a:t>
                      </a:r>
                    </a:p>
                  </a:txBody>
                  <a:tcPr marL="68580" marR="68580" marT="0" marB="0" anchor="ctr"/>
                </a:tc>
                <a:tc>
                  <a:txBody>
                    <a:bodyPr/>
                    <a:lstStyle/>
                    <a:p>
                      <a:pPr marL="0" marR="0" algn="ctr" rtl="0" eaLnBrk="1" latinLnBrk="0" hangingPunct="1">
                        <a:lnSpc>
                          <a:spcPts val="1300"/>
                        </a:lnSpc>
                        <a:spcBef>
                          <a:spcPts val="0"/>
                        </a:spcBef>
                        <a:spcAft>
                          <a:spcPts val="0"/>
                        </a:spcAft>
                      </a:pPr>
                      <a:r>
                        <a:rPr kumimoji="0" lang="en-US" sz="2000" b="1" kern="1200" dirty="0">
                          <a:solidFill>
                            <a:schemeClr val="dk1"/>
                          </a:solidFill>
                          <a:latin typeface="+mn-lt"/>
                          <a:ea typeface="Times New Roman"/>
                          <a:cs typeface="Times New Roman"/>
                        </a:rPr>
                        <a:t>4</a:t>
                      </a:r>
                    </a:p>
                  </a:txBody>
                  <a:tcPr marL="68580" marR="68580" marT="0" marB="0" anchor="ctr"/>
                </a:tc>
              </a:tr>
              <a:tr h="792088">
                <a:tc>
                  <a:txBody>
                    <a:bodyPr/>
                    <a:lstStyle/>
                    <a:p>
                      <a:pPr marL="0" marR="0" algn="ctr" rtl="0" eaLnBrk="1" latinLnBrk="0" hangingPunct="1">
                        <a:lnSpc>
                          <a:spcPts val="1300"/>
                        </a:lnSpc>
                        <a:spcBef>
                          <a:spcPts val="0"/>
                        </a:spcBef>
                        <a:spcAft>
                          <a:spcPts val="0"/>
                        </a:spcAft>
                      </a:pPr>
                      <a:r>
                        <a:rPr kumimoji="0" lang="en-US" sz="2000" b="1" kern="1200" dirty="0">
                          <a:solidFill>
                            <a:schemeClr val="dk1"/>
                          </a:solidFill>
                          <a:latin typeface="+mn-lt"/>
                          <a:ea typeface="Times New Roman"/>
                          <a:cs typeface="Times New Roman"/>
                        </a:rPr>
                        <a:t>Almost Continuous</a:t>
                      </a:r>
                    </a:p>
                  </a:txBody>
                  <a:tcPr marL="68580" marR="68580" marT="0" marB="0" anchor="ctr"/>
                </a:tc>
                <a:tc>
                  <a:txBody>
                    <a:bodyPr/>
                    <a:lstStyle/>
                    <a:p>
                      <a:pPr marL="0" marR="0" algn="ctr" rtl="0" eaLnBrk="1" latinLnBrk="0" hangingPunct="1">
                        <a:lnSpc>
                          <a:spcPts val="1300"/>
                        </a:lnSpc>
                        <a:spcBef>
                          <a:spcPts val="0"/>
                        </a:spcBef>
                        <a:spcAft>
                          <a:spcPts val="0"/>
                        </a:spcAft>
                      </a:pPr>
                      <a:r>
                        <a:rPr kumimoji="0" lang="en-US" sz="2000" b="1" kern="1200" dirty="0">
                          <a:solidFill>
                            <a:schemeClr val="dk1"/>
                          </a:solidFill>
                          <a:latin typeface="+mn-lt"/>
                          <a:ea typeface="Times New Roman"/>
                          <a:cs typeface="Times New Roman"/>
                        </a:rPr>
                        <a:t>3</a:t>
                      </a:r>
                    </a:p>
                  </a:txBody>
                  <a:tcPr marL="68580" marR="68580" marT="0" marB="0" anchor="ctr"/>
                </a:tc>
                <a:tc>
                  <a:txBody>
                    <a:bodyPr/>
                    <a:lstStyle/>
                    <a:p>
                      <a:pPr marL="0" marR="0" algn="ctr" rtl="0" eaLnBrk="1" latinLnBrk="0" hangingPunct="1">
                        <a:lnSpc>
                          <a:spcPts val="1300"/>
                        </a:lnSpc>
                        <a:spcBef>
                          <a:spcPts val="0"/>
                        </a:spcBef>
                        <a:spcAft>
                          <a:spcPts val="0"/>
                        </a:spcAft>
                      </a:pPr>
                      <a:r>
                        <a:rPr kumimoji="0" lang="en-US" sz="2000" b="1" kern="1200" dirty="0">
                          <a:solidFill>
                            <a:schemeClr val="dk1"/>
                          </a:solidFill>
                          <a:latin typeface="+mn-lt"/>
                          <a:ea typeface="Times New Roman"/>
                          <a:cs typeface="Times New Roman"/>
                        </a:rPr>
                        <a:t>4</a:t>
                      </a:r>
                    </a:p>
                  </a:txBody>
                  <a:tcPr marL="68580" marR="68580" marT="0" marB="0" anchor="ctr"/>
                </a:tc>
                <a:tc>
                  <a:txBody>
                    <a:bodyPr/>
                    <a:lstStyle/>
                    <a:p>
                      <a:pPr marL="0" marR="0" algn="ctr" rtl="0" eaLnBrk="1" latinLnBrk="0" hangingPunct="1">
                        <a:lnSpc>
                          <a:spcPts val="1300"/>
                        </a:lnSpc>
                        <a:spcBef>
                          <a:spcPts val="0"/>
                        </a:spcBef>
                        <a:spcAft>
                          <a:spcPts val="0"/>
                        </a:spcAft>
                      </a:pPr>
                      <a:r>
                        <a:rPr kumimoji="0" lang="en-US" sz="2000" b="1" kern="1200" dirty="0">
                          <a:solidFill>
                            <a:schemeClr val="dk1"/>
                          </a:solidFill>
                          <a:latin typeface="+mn-lt"/>
                          <a:ea typeface="Times New Roman"/>
                          <a:cs typeface="Times New Roman"/>
                        </a:rPr>
                        <a:t>5</a:t>
                      </a:r>
                    </a:p>
                  </a:txBody>
                  <a:tcPr marL="68580" marR="68580" marT="0" marB="0" anchor="ctr"/>
                </a:tc>
              </a:tr>
            </a:tbl>
          </a:graphicData>
        </a:graphic>
      </p:graphicFrame>
      <p:sp>
        <p:nvSpPr>
          <p:cNvPr id="5" name="Footer Placeholder 4"/>
          <p:cNvSpPr>
            <a:spLocks noGrp="1"/>
          </p:cNvSpPr>
          <p:nvPr>
            <p:ph type="ftr" sz="quarter" idx="11"/>
          </p:nvPr>
        </p:nvSpPr>
        <p:spPr/>
        <p:txBody>
          <a:bodyPr/>
          <a:lstStyle/>
          <a:p>
            <a:r>
              <a:rPr lang="en-US" smtClean="0"/>
              <a:t>kl cope-491</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WORKING CONDITIONS FACTOR                ENVIRONMENT</a:t>
            </a:r>
            <a:endParaRPr lang="en-US" dirty="0"/>
          </a:p>
        </p:txBody>
      </p:sp>
      <p:sp>
        <p:nvSpPr>
          <p:cNvPr id="3" name="Content Placeholder 2"/>
          <p:cNvSpPr>
            <a:spLocks noGrp="1"/>
          </p:cNvSpPr>
          <p:nvPr>
            <p:ph idx="1"/>
          </p:nvPr>
        </p:nvSpPr>
        <p:spPr>
          <a:xfrm>
            <a:off x="1435608" y="2204864"/>
            <a:ext cx="7498080" cy="4043536"/>
          </a:xfrm>
        </p:spPr>
        <p:txBody>
          <a:bodyPr>
            <a:normAutofit fontScale="70000" lnSpcReduction="20000"/>
          </a:bodyPr>
          <a:lstStyle/>
          <a:p>
            <a:pPr>
              <a:lnSpc>
                <a:spcPct val="140000"/>
              </a:lnSpc>
            </a:pPr>
            <a:r>
              <a:rPr lang="en-US" sz="3100" b="1" dirty="0" smtClean="0"/>
              <a:t>Definition:</a:t>
            </a:r>
            <a:endParaRPr lang="en-US" dirty="0" smtClean="0"/>
          </a:p>
          <a:p>
            <a:pPr lvl="1">
              <a:lnSpc>
                <a:spcPct val="140000"/>
              </a:lnSpc>
              <a:buFont typeface="Wingdings 2" pitchFamily="18" charset="2"/>
              <a:buChar char=""/>
            </a:pPr>
            <a:r>
              <a:rPr lang="en-US" dirty="0" smtClean="0"/>
              <a:t>This subfactor measures the frequency of exposure that the job has to undesirable or disagreeable environmental conditions, or hazards under which the work is performed.  Consider only those conditions or hazards that are inherent in the nature of the work.  Do not consider extreme situations, that is, where the risk of a specific situation or accident occurring is unlikely.  Consider the frequency of exposure to undesirable working conditions or hazards.  Do not consider conditions for which premiums are paid.  </a:t>
            </a:r>
          </a:p>
          <a:p>
            <a:endParaRPr lang="en-US" dirty="0"/>
          </a:p>
        </p:txBody>
      </p:sp>
      <p:sp>
        <p:nvSpPr>
          <p:cNvPr id="4" name="Footer Placeholder 3"/>
          <p:cNvSpPr>
            <a:spLocks noGrp="1"/>
          </p:cNvSpPr>
          <p:nvPr>
            <p:ph type="ftr" sz="quarter" idx="11"/>
          </p:nvPr>
        </p:nvSpPr>
        <p:spPr/>
        <p:txBody>
          <a:bodyPr/>
          <a:lstStyle/>
          <a:p>
            <a:r>
              <a:rPr lang="en-US" smtClean="0"/>
              <a:t>kl cope-491</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WORKING CONDITIONS FACTOR                ENVIRONMENT</a:t>
            </a:r>
            <a:endParaRPr lang="en-US" dirty="0"/>
          </a:p>
        </p:txBody>
      </p:sp>
      <p:graphicFrame>
        <p:nvGraphicFramePr>
          <p:cNvPr id="4" name="Content Placeholder 3"/>
          <p:cNvGraphicFramePr>
            <a:graphicFrameLocks noGrp="1"/>
          </p:cNvGraphicFramePr>
          <p:nvPr>
            <p:ph idx="1"/>
          </p:nvPr>
        </p:nvGraphicFramePr>
        <p:xfrm>
          <a:off x="1435100" y="1772815"/>
          <a:ext cx="7499350" cy="4844710"/>
        </p:xfrm>
        <a:graphic>
          <a:graphicData uri="http://schemas.openxmlformats.org/drawingml/2006/table">
            <a:tbl>
              <a:tblPr firstRow="1" bandRow="1">
                <a:tableStyleId>{5C22544A-7EE6-4342-B048-85BDC9FD1C3A}</a:tableStyleId>
              </a:tblPr>
              <a:tblGrid>
                <a:gridCol w="1264692"/>
                <a:gridCol w="6234658"/>
              </a:tblGrid>
              <a:tr h="345585">
                <a:tc>
                  <a:txBody>
                    <a:bodyPr/>
                    <a:lstStyle/>
                    <a:p>
                      <a:pPr algn="ctr"/>
                      <a:r>
                        <a:rPr lang="en-US" dirty="0" smtClean="0"/>
                        <a:t>Degree</a:t>
                      </a:r>
                      <a:endParaRPr lang="en-US" dirty="0"/>
                    </a:p>
                  </a:txBody>
                  <a:tcPr anchor="ctr"/>
                </a:tc>
                <a:tc>
                  <a:txBody>
                    <a:bodyPr/>
                    <a:lstStyle/>
                    <a:p>
                      <a:pPr algn="ctr"/>
                      <a:r>
                        <a:rPr lang="en-US" dirty="0" smtClean="0"/>
                        <a:t>Guidelines &amp;</a:t>
                      </a:r>
                      <a:r>
                        <a:rPr lang="en-US" baseline="0" dirty="0" smtClean="0"/>
                        <a:t> Explanations</a:t>
                      </a:r>
                      <a:endParaRPr lang="en-US" dirty="0"/>
                    </a:p>
                  </a:txBody>
                  <a:tcPr anchor="ctr"/>
                </a:tc>
              </a:tr>
              <a:tr h="895790">
                <a:tc>
                  <a:txBody>
                    <a:bodyPr/>
                    <a:lstStyle/>
                    <a:p>
                      <a:pPr algn="ctr"/>
                      <a:r>
                        <a:rPr lang="en-US" sz="1600" dirty="0" smtClean="0"/>
                        <a:t>1</a:t>
                      </a:r>
                      <a:endParaRPr lang="en-US" sz="16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kern="1200" dirty="0" smtClean="0">
                          <a:solidFill>
                            <a:schemeClr val="dk1"/>
                          </a:solidFill>
                          <a:latin typeface="+mn-lt"/>
                          <a:ea typeface="+mn-ea"/>
                          <a:cs typeface="+mn-cs"/>
                        </a:rPr>
                        <a:t>The work is performed in an environment with almost little or no exposure to disagreeable conditions or hazards.</a:t>
                      </a:r>
                      <a:endParaRPr lang="en-US" sz="1600" dirty="0"/>
                    </a:p>
                  </a:txBody>
                  <a:tcPr anchor="ctr"/>
                </a:tc>
              </a:tr>
              <a:tr h="895790">
                <a:tc>
                  <a:txBody>
                    <a:bodyPr/>
                    <a:lstStyle/>
                    <a:p>
                      <a:pPr algn="ctr"/>
                      <a:r>
                        <a:rPr lang="en-US" sz="1600" dirty="0" smtClean="0"/>
                        <a:t>2</a:t>
                      </a:r>
                      <a:endParaRPr lang="en-US" sz="1600" dirty="0"/>
                    </a:p>
                  </a:txBody>
                  <a:tcPr anchor="ctr"/>
                </a:tc>
                <a:tc>
                  <a:txBody>
                    <a:bodyPr/>
                    <a:lstStyle/>
                    <a:p>
                      <a:r>
                        <a:rPr kumimoji="0" lang="en-US" sz="1600" kern="1200" dirty="0" smtClean="0">
                          <a:solidFill>
                            <a:schemeClr val="dk1"/>
                          </a:solidFill>
                          <a:latin typeface="+mn-lt"/>
                          <a:ea typeface="+mn-ea"/>
                          <a:cs typeface="+mn-cs"/>
                        </a:rPr>
                        <a:t>The work is performed in an environment with occasional exposure to minor </a:t>
                      </a:r>
                      <a:r>
                        <a:rPr kumimoji="0" lang="en-US" sz="1600" b="1" kern="1200" dirty="0" smtClean="0">
                          <a:solidFill>
                            <a:schemeClr val="dk1"/>
                          </a:solidFill>
                          <a:latin typeface="+mn-lt"/>
                          <a:ea typeface="+mn-ea"/>
                          <a:cs typeface="+mn-cs"/>
                        </a:rPr>
                        <a:t>or</a:t>
                      </a:r>
                      <a:r>
                        <a:rPr kumimoji="0" lang="en-US" sz="1600" kern="1200" dirty="0" smtClean="0">
                          <a:solidFill>
                            <a:schemeClr val="dk1"/>
                          </a:solidFill>
                          <a:latin typeface="+mn-lt"/>
                          <a:ea typeface="+mn-ea"/>
                          <a:cs typeface="+mn-cs"/>
                        </a:rPr>
                        <a:t> little exposure to major disagreeable conditions or hazards. </a:t>
                      </a:r>
                      <a:endParaRPr lang="en-US" sz="1600" dirty="0"/>
                    </a:p>
                  </a:txBody>
                  <a:tcPr anchor="ctr"/>
                </a:tc>
              </a:tr>
              <a:tr h="895790">
                <a:tc>
                  <a:txBody>
                    <a:bodyPr/>
                    <a:lstStyle/>
                    <a:p>
                      <a:pPr algn="ctr"/>
                      <a:r>
                        <a:rPr lang="en-US" sz="1600" dirty="0" smtClean="0"/>
                        <a:t>3</a:t>
                      </a:r>
                      <a:endParaRPr lang="en-US" sz="16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kern="1200" dirty="0" smtClean="0">
                          <a:solidFill>
                            <a:schemeClr val="dk1"/>
                          </a:solidFill>
                          <a:latin typeface="+mn-lt"/>
                          <a:ea typeface="+mn-ea"/>
                          <a:cs typeface="+mn-cs"/>
                        </a:rPr>
                        <a:t>The work is performed in an environment with frequent exposure to minor </a:t>
                      </a:r>
                      <a:r>
                        <a:rPr kumimoji="0" lang="en-US" sz="1600" b="1" kern="1200" dirty="0" smtClean="0">
                          <a:solidFill>
                            <a:schemeClr val="dk1"/>
                          </a:solidFill>
                          <a:latin typeface="+mn-lt"/>
                          <a:ea typeface="+mn-ea"/>
                          <a:cs typeface="+mn-cs"/>
                        </a:rPr>
                        <a:t>or</a:t>
                      </a:r>
                      <a:r>
                        <a:rPr kumimoji="0" lang="en-US" sz="1600" kern="1200" dirty="0" smtClean="0">
                          <a:solidFill>
                            <a:schemeClr val="dk1"/>
                          </a:solidFill>
                          <a:latin typeface="+mn-lt"/>
                          <a:ea typeface="+mn-ea"/>
                          <a:cs typeface="+mn-cs"/>
                        </a:rPr>
                        <a:t> occasional exposure to major disagreeable conditions or hazards.</a:t>
                      </a:r>
                      <a:endParaRPr lang="en-US" sz="1600" dirty="0"/>
                    </a:p>
                  </a:txBody>
                  <a:tcPr anchor="ctr"/>
                </a:tc>
              </a:tr>
              <a:tr h="895790">
                <a:tc>
                  <a:txBody>
                    <a:bodyPr/>
                    <a:lstStyle/>
                    <a:p>
                      <a:pPr algn="ctr"/>
                      <a:r>
                        <a:rPr lang="en-US" sz="1600" dirty="0" smtClean="0"/>
                        <a:t>4</a:t>
                      </a:r>
                      <a:endParaRPr lang="en-US" sz="16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kern="1200" dirty="0" smtClean="0">
                          <a:solidFill>
                            <a:schemeClr val="dk1"/>
                          </a:solidFill>
                          <a:latin typeface="+mn-lt"/>
                          <a:ea typeface="+mn-ea"/>
                          <a:cs typeface="+mn-cs"/>
                        </a:rPr>
                        <a:t>The work is performed in an environment with almost continuous exposure to minor </a:t>
                      </a:r>
                      <a:r>
                        <a:rPr kumimoji="0" lang="en-US" sz="1600" b="1" kern="1200" dirty="0" smtClean="0">
                          <a:solidFill>
                            <a:schemeClr val="dk1"/>
                          </a:solidFill>
                          <a:latin typeface="+mn-lt"/>
                          <a:ea typeface="+mn-ea"/>
                          <a:cs typeface="+mn-cs"/>
                        </a:rPr>
                        <a:t>or</a:t>
                      </a:r>
                      <a:r>
                        <a:rPr kumimoji="0" lang="en-US" sz="1600" kern="1200" dirty="0" smtClean="0">
                          <a:solidFill>
                            <a:schemeClr val="dk1"/>
                          </a:solidFill>
                          <a:latin typeface="+mn-lt"/>
                          <a:ea typeface="+mn-ea"/>
                          <a:cs typeface="+mn-cs"/>
                        </a:rPr>
                        <a:t> frequent exposure to major disagreeable conditions or hazards.</a:t>
                      </a:r>
                      <a:endParaRPr lang="en-US" sz="1600" dirty="0"/>
                    </a:p>
                  </a:txBody>
                  <a:tcPr anchor="ctr"/>
                </a:tc>
              </a:tr>
              <a:tr h="895790">
                <a:tc>
                  <a:txBody>
                    <a:bodyPr/>
                    <a:lstStyle/>
                    <a:p>
                      <a:pPr algn="ctr"/>
                      <a:r>
                        <a:rPr lang="en-US" sz="1600" dirty="0" smtClean="0"/>
                        <a:t>5</a:t>
                      </a:r>
                      <a:endParaRPr lang="en-US" sz="16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kern="1200" dirty="0" smtClean="0">
                          <a:solidFill>
                            <a:schemeClr val="dk1"/>
                          </a:solidFill>
                          <a:latin typeface="+mn-lt"/>
                          <a:ea typeface="+mn-ea"/>
                          <a:cs typeface="+mn-cs"/>
                        </a:rPr>
                        <a:t>The work is performed in an environment with almost continuous exposure to major disagreeable conditions or hazards.</a:t>
                      </a:r>
                      <a:endParaRPr lang="en-US" sz="1600" dirty="0"/>
                    </a:p>
                  </a:txBody>
                  <a:tcPr anchor="ctr"/>
                </a:tc>
              </a:tr>
            </a:tbl>
          </a:graphicData>
        </a:graphic>
      </p:graphicFrame>
      <p:sp>
        <p:nvSpPr>
          <p:cNvPr id="5" name="Footer Placeholder 4"/>
          <p:cNvSpPr>
            <a:spLocks noGrp="1"/>
          </p:cNvSpPr>
          <p:nvPr>
            <p:ph type="ftr" sz="quarter" idx="11"/>
          </p:nvPr>
        </p:nvSpPr>
        <p:spPr/>
        <p:txBody>
          <a:bodyPr/>
          <a:lstStyle/>
          <a:p>
            <a:r>
              <a:rPr lang="en-US" smtClean="0"/>
              <a:t>kl cope-491</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WORKING CONDITIONS FACTOR                ENVIRONMENT</a:t>
            </a:r>
            <a:endParaRPr lang="en-US" dirty="0"/>
          </a:p>
        </p:txBody>
      </p:sp>
      <p:sp>
        <p:nvSpPr>
          <p:cNvPr id="3" name="Content Placeholder 2"/>
          <p:cNvSpPr>
            <a:spLocks noGrp="1"/>
          </p:cNvSpPr>
          <p:nvPr>
            <p:ph idx="1"/>
          </p:nvPr>
        </p:nvSpPr>
        <p:spPr>
          <a:xfrm>
            <a:off x="1435608" y="1916832"/>
            <a:ext cx="7498080" cy="720080"/>
          </a:xfrm>
        </p:spPr>
        <p:txBody>
          <a:bodyPr>
            <a:normAutofit/>
          </a:bodyPr>
          <a:lstStyle/>
          <a:p>
            <a:r>
              <a:rPr lang="en-US" sz="2200" dirty="0" err="1" smtClean="0"/>
              <a:t>Subfactor</a:t>
            </a:r>
            <a:r>
              <a:rPr lang="en-US" sz="2200" dirty="0" smtClean="0"/>
              <a:t> Chart:</a:t>
            </a:r>
          </a:p>
          <a:p>
            <a:pPr>
              <a:buNone/>
            </a:pPr>
            <a:endParaRPr lang="en-US" dirty="0"/>
          </a:p>
        </p:txBody>
      </p:sp>
      <p:graphicFrame>
        <p:nvGraphicFramePr>
          <p:cNvPr id="4" name="Table 3"/>
          <p:cNvGraphicFramePr>
            <a:graphicFrameLocks noGrp="1"/>
          </p:cNvGraphicFramePr>
          <p:nvPr/>
        </p:nvGraphicFramePr>
        <p:xfrm>
          <a:off x="1524000" y="2780930"/>
          <a:ext cx="7200801" cy="3528390"/>
        </p:xfrm>
        <a:graphic>
          <a:graphicData uri="http://schemas.openxmlformats.org/drawingml/2006/table">
            <a:tbl>
              <a:tblPr firstRow="1" bandRow="1">
                <a:tableStyleId>{5C22544A-7EE6-4342-B048-85BDC9FD1C3A}</a:tableStyleId>
              </a:tblPr>
              <a:tblGrid>
                <a:gridCol w="2018101"/>
                <a:gridCol w="1444352"/>
                <a:gridCol w="1869174"/>
                <a:gridCol w="1869174"/>
              </a:tblGrid>
              <a:tr h="705678">
                <a:tc rowSpan="2">
                  <a:txBody>
                    <a:bodyPr/>
                    <a:lstStyle/>
                    <a:p>
                      <a:pPr marL="0" marR="0" algn="ctr">
                        <a:lnSpc>
                          <a:spcPts val="1300"/>
                        </a:lnSpc>
                        <a:spcBef>
                          <a:spcPts val="0"/>
                        </a:spcBef>
                        <a:spcAft>
                          <a:spcPts val="1300"/>
                        </a:spcAft>
                      </a:pPr>
                      <a:endParaRPr lang="en-US" sz="1600" dirty="0">
                        <a:latin typeface="Times New Roman"/>
                        <a:ea typeface="Times New Roman"/>
                      </a:endParaRPr>
                    </a:p>
                    <a:p>
                      <a:pPr marL="0" marR="0" algn="ctr">
                        <a:lnSpc>
                          <a:spcPts val="1300"/>
                        </a:lnSpc>
                        <a:spcBef>
                          <a:spcPts val="0"/>
                        </a:spcBef>
                        <a:spcAft>
                          <a:spcPts val="1300"/>
                        </a:spcAft>
                      </a:pPr>
                      <a:r>
                        <a:rPr lang="en-US" sz="1600" b="1" dirty="0">
                          <a:latin typeface="Times New Roman"/>
                          <a:ea typeface="Times New Roman"/>
                        </a:rPr>
                        <a:t>Condition/Hazard</a:t>
                      </a:r>
                      <a:endParaRPr lang="en-US" sz="1600" dirty="0">
                        <a:latin typeface="Times New Roman"/>
                        <a:ea typeface="Times New Roman"/>
                      </a:endParaRPr>
                    </a:p>
                  </a:txBody>
                  <a:tcPr marL="68580" marR="68580" marT="0" marB="0" anchor="ctr"/>
                </a:tc>
                <a:tc gridSpan="3">
                  <a:txBody>
                    <a:bodyPr/>
                    <a:lstStyle/>
                    <a:p>
                      <a:pPr marL="0" marR="0" algn="ctr">
                        <a:lnSpc>
                          <a:spcPts val="1300"/>
                        </a:lnSpc>
                        <a:spcBef>
                          <a:spcPts val="0"/>
                        </a:spcBef>
                        <a:spcAft>
                          <a:spcPts val="1300"/>
                        </a:spcAft>
                      </a:pPr>
                      <a:r>
                        <a:rPr lang="en-US" sz="1600" b="1">
                          <a:latin typeface="Times New Roman"/>
                          <a:ea typeface="Times New Roman"/>
                        </a:rPr>
                        <a:t>Frequency</a:t>
                      </a:r>
                      <a:endParaRPr lang="en-US" sz="1600">
                        <a:latin typeface="Times New Roman"/>
                        <a:ea typeface="Times New Roman"/>
                      </a:endParaRPr>
                    </a:p>
                  </a:txBody>
                  <a:tcPr marL="68580" marR="68580" marT="0" marB="0" anchor="ctr"/>
                </a:tc>
                <a:tc hMerge="1">
                  <a:txBody>
                    <a:bodyPr/>
                    <a:lstStyle/>
                    <a:p>
                      <a:endParaRPr lang="en-US"/>
                    </a:p>
                  </a:txBody>
                  <a:tcPr/>
                </a:tc>
                <a:tc hMerge="1">
                  <a:txBody>
                    <a:bodyPr/>
                    <a:lstStyle/>
                    <a:p>
                      <a:endParaRPr lang="en-US"/>
                    </a:p>
                  </a:txBody>
                  <a:tcPr/>
                </a:tc>
              </a:tr>
              <a:tr h="705678">
                <a:tc vMerge="1">
                  <a:txBody>
                    <a:bodyPr/>
                    <a:lstStyle/>
                    <a:p>
                      <a:endParaRPr lang="en-US"/>
                    </a:p>
                  </a:txBody>
                  <a:tcPr/>
                </a:tc>
                <a:tc>
                  <a:txBody>
                    <a:bodyPr/>
                    <a:lstStyle/>
                    <a:p>
                      <a:pPr marL="0" marR="0" algn="ctr">
                        <a:lnSpc>
                          <a:spcPts val="1300"/>
                        </a:lnSpc>
                        <a:spcBef>
                          <a:spcPts val="0"/>
                        </a:spcBef>
                        <a:spcAft>
                          <a:spcPts val="1300"/>
                        </a:spcAft>
                      </a:pPr>
                      <a:r>
                        <a:rPr lang="en-US" sz="2000" b="1" dirty="0">
                          <a:latin typeface="+mn-lt"/>
                          <a:ea typeface="Times New Roman"/>
                        </a:rPr>
                        <a:t>Little</a:t>
                      </a:r>
                      <a:endParaRPr lang="en-US" sz="2000" dirty="0">
                        <a:latin typeface="+mn-lt"/>
                        <a:ea typeface="Times New Roman"/>
                      </a:endParaRPr>
                    </a:p>
                  </a:txBody>
                  <a:tcPr marL="68580" marR="68580" marT="0" marB="0" anchor="ctr"/>
                </a:tc>
                <a:tc>
                  <a:txBody>
                    <a:bodyPr/>
                    <a:lstStyle/>
                    <a:p>
                      <a:pPr marL="0" marR="0" algn="ctr">
                        <a:lnSpc>
                          <a:spcPts val="1300"/>
                        </a:lnSpc>
                        <a:spcBef>
                          <a:spcPts val="0"/>
                        </a:spcBef>
                        <a:spcAft>
                          <a:spcPts val="1300"/>
                        </a:spcAft>
                      </a:pPr>
                      <a:r>
                        <a:rPr lang="en-US" sz="2000" b="1" dirty="0">
                          <a:latin typeface="+mn-lt"/>
                          <a:ea typeface="Times New Roman"/>
                        </a:rPr>
                        <a:t>Occasional</a:t>
                      </a:r>
                      <a:endParaRPr lang="en-US" sz="2000" dirty="0">
                        <a:latin typeface="+mn-lt"/>
                        <a:ea typeface="Times New Roman"/>
                      </a:endParaRPr>
                    </a:p>
                  </a:txBody>
                  <a:tcPr marL="68580" marR="68580" marT="0" marB="0" anchor="ctr"/>
                </a:tc>
                <a:tc>
                  <a:txBody>
                    <a:bodyPr/>
                    <a:lstStyle/>
                    <a:p>
                      <a:pPr marL="0" marR="0" algn="ctr">
                        <a:lnSpc>
                          <a:spcPts val="1300"/>
                        </a:lnSpc>
                        <a:spcBef>
                          <a:spcPts val="0"/>
                        </a:spcBef>
                        <a:spcAft>
                          <a:spcPts val="1300"/>
                        </a:spcAft>
                      </a:pPr>
                      <a:r>
                        <a:rPr lang="en-US" sz="2000" b="1" dirty="0">
                          <a:latin typeface="+mn-lt"/>
                          <a:ea typeface="Times New Roman"/>
                        </a:rPr>
                        <a:t>Frequent</a:t>
                      </a:r>
                      <a:endParaRPr lang="en-US" sz="2000" dirty="0">
                        <a:latin typeface="+mn-lt"/>
                        <a:ea typeface="Times New Roman"/>
                      </a:endParaRPr>
                    </a:p>
                  </a:txBody>
                  <a:tcPr marL="68580" marR="68580" marT="0" marB="0" anchor="ctr"/>
                </a:tc>
              </a:tr>
              <a:tr h="705678">
                <a:tc>
                  <a:txBody>
                    <a:bodyPr/>
                    <a:lstStyle/>
                    <a:p>
                      <a:pPr marL="0" marR="0" algn="ctr">
                        <a:lnSpc>
                          <a:spcPts val="1300"/>
                        </a:lnSpc>
                        <a:spcBef>
                          <a:spcPts val="0"/>
                        </a:spcBef>
                        <a:spcAft>
                          <a:spcPts val="1300"/>
                        </a:spcAft>
                      </a:pPr>
                      <a:r>
                        <a:rPr lang="en-US" sz="2000" b="1" dirty="0">
                          <a:latin typeface="+mn-lt"/>
                          <a:ea typeface="Times New Roman"/>
                        </a:rPr>
                        <a:t>Minor</a:t>
                      </a:r>
                      <a:endParaRPr lang="en-US" sz="2000" dirty="0">
                        <a:latin typeface="+mn-lt"/>
                        <a:ea typeface="Times New Roman"/>
                      </a:endParaRPr>
                    </a:p>
                  </a:txBody>
                  <a:tcPr marL="68580" marR="68580" marT="0" marB="0" anchor="ctr"/>
                </a:tc>
                <a:tc>
                  <a:txBody>
                    <a:bodyPr/>
                    <a:lstStyle/>
                    <a:p>
                      <a:pPr marL="0" marR="0" algn="ctr">
                        <a:lnSpc>
                          <a:spcPts val="1300"/>
                        </a:lnSpc>
                        <a:spcBef>
                          <a:spcPts val="0"/>
                        </a:spcBef>
                        <a:spcAft>
                          <a:spcPts val="1300"/>
                        </a:spcAft>
                      </a:pPr>
                      <a:r>
                        <a:rPr lang="en-US" sz="2000" dirty="0">
                          <a:latin typeface="+mn-lt"/>
                          <a:ea typeface="Times New Roman"/>
                        </a:rPr>
                        <a:t>1</a:t>
                      </a:r>
                    </a:p>
                  </a:txBody>
                  <a:tcPr marL="68580" marR="68580" marT="0" marB="0" anchor="ctr"/>
                </a:tc>
                <a:tc>
                  <a:txBody>
                    <a:bodyPr/>
                    <a:lstStyle/>
                    <a:p>
                      <a:pPr marL="0" marR="0" algn="ctr">
                        <a:lnSpc>
                          <a:spcPts val="1300"/>
                        </a:lnSpc>
                        <a:spcBef>
                          <a:spcPts val="0"/>
                        </a:spcBef>
                        <a:spcAft>
                          <a:spcPts val="1300"/>
                        </a:spcAft>
                      </a:pPr>
                      <a:r>
                        <a:rPr lang="en-US" sz="2000" dirty="0">
                          <a:latin typeface="+mn-lt"/>
                          <a:ea typeface="Times New Roman"/>
                        </a:rPr>
                        <a:t>2</a:t>
                      </a:r>
                    </a:p>
                  </a:txBody>
                  <a:tcPr marL="68580" marR="68580" marT="0" marB="0" anchor="ctr"/>
                </a:tc>
                <a:tc>
                  <a:txBody>
                    <a:bodyPr/>
                    <a:lstStyle/>
                    <a:p>
                      <a:pPr marL="0" marR="0" algn="ctr">
                        <a:lnSpc>
                          <a:spcPts val="1300"/>
                        </a:lnSpc>
                        <a:spcBef>
                          <a:spcPts val="0"/>
                        </a:spcBef>
                        <a:spcAft>
                          <a:spcPts val="1300"/>
                        </a:spcAft>
                      </a:pPr>
                      <a:r>
                        <a:rPr lang="en-US" sz="2000" dirty="0">
                          <a:latin typeface="+mn-lt"/>
                          <a:ea typeface="Times New Roman"/>
                        </a:rPr>
                        <a:t>3</a:t>
                      </a:r>
                    </a:p>
                  </a:txBody>
                  <a:tcPr marL="68580" marR="68580" marT="0" marB="0" anchor="ctr"/>
                </a:tc>
              </a:tr>
              <a:tr h="705678">
                <a:tc>
                  <a:txBody>
                    <a:bodyPr/>
                    <a:lstStyle/>
                    <a:p>
                      <a:pPr marL="0" marR="0" algn="ctr">
                        <a:lnSpc>
                          <a:spcPts val="1300"/>
                        </a:lnSpc>
                        <a:spcBef>
                          <a:spcPts val="0"/>
                        </a:spcBef>
                        <a:spcAft>
                          <a:spcPts val="1300"/>
                        </a:spcAft>
                      </a:pPr>
                      <a:r>
                        <a:rPr lang="en-US" sz="2000" b="1">
                          <a:latin typeface="+mn-lt"/>
                          <a:ea typeface="Times New Roman"/>
                        </a:rPr>
                        <a:t>Major</a:t>
                      </a:r>
                      <a:endParaRPr lang="en-US" sz="2000">
                        <a:latin typeface="+mn-lt"/>
                        <a:ea typeface="Times New Roman"/>
                      </a:endParaRPr>
                    </a:p>
                  </a:txBody>
                  <a:tcPr marL="68580" marR="68580" marT="0" marB="0" anchor="ctr"/>
                </a:tc>
                <a:tc>
                  <a:txBody>
                    <a:bodyPr/>
                    <a:lstStyle/>
                    <a:p>
                      <a:pPr marL="0" marR="0" algn="ctr">
                        <a:lnSpc>
                          <a:spcPts val="1300"/>
                        </a:lnSpc>
                        <a:spcBef>
                          <a:spcPts val="0"/>
                        </a:spcBef>
                        <a:spcAft>
                          <a:spcPts val="1300"/>
                        </a:spcAft>
                      </a:pPr>
                      <a:r>
                        <a:rPr lang="en-US" sz="2000">
                          <a:latin typeface="+mn-lt"/>
                          <a:ea typeface="Times New Roman"/>
                        </a:rPr>
                        <a:t>2</a:t>
                      </a:r>
                    </a:p>
                  </a:txBody>
                  <a:tcPr marL="68580" marR="68580" marT="0" marB="0" anchor="ctr"/>
                </a:tc>
                <a:tc>
                  <a:txBody>
                    <a:bodyPr/>
                    <a:lstStyle/>
                    <a:p>
                      <a:pPr marL="0" marR="0" algn="ctr">
                        <a:lnSpc>
                          <a:spcPts val="1300"/>
                        </a:lnSpc>
                        <a:spcBef>
                          <a:spcPts val="0"/>
                        </a:spcBef>
                        <a:spcAft>
                          <a:spcPts val="1300"/>
                        </a:spcAft>
                      </a:pPr>
                      <a:r>
                        <a:rPr lang="en-US" sz="2000">
                          <a:latin typeface="+mn-lt"/>
                          <a:ea typeface="Times New Roman"/>
                        </a:rPr>
                        <a:t>3</a:t>
                      </a:r>
                    </a:p>
                  </a:txBody>
                  <a:tcPr marL="68580" marR="68580" marT="0" marB="0" anchor="ctr"/>
                </a:tc>
                <a:tc>
                  <a:txBody>
                    <a:bodyPr/>
                    <a:lstStyle/>
                    <a:p>
                      <a:pPr marL="0" marR="0" algn="ctr">
                        <a:lnSpc>
                          <a:spcPts val="1300"/>
                        </a:lnSpc>
                        <a:spcBef>
                          <a:spcPts val="0"/>
                        </a:spcBef>
                        <a:spcAft>
                          <a:spcPts val="1300"/>
                        </a:spcAft>
                      </a:pPr>
                      <a:r>
                        <a:rPr lang="en-US" sz="2000" dirty="0">
                          <a:latin typeface="+mn-lt"/>
                          <a:ea typeface="Times New Roman"/>
                        </a:rPr>
                        <a:t>4</a:t>
                      </a:r>
                    </a:p>
                  </a:txBody>
                  <a:tcPr marL="68580" marR="68580" marT="0" marB="0" anchor="ctr"/>
                </a:tc>
              </a:tr>
              <a:tr h="705678">
                <a:tc>
                  <a:txBody>
                    <a:bodyPr/>
                    <a:lstStyle/>
                    <a:p>
                      <a:pPr marL="0" marR="0" algn="ctr">
                        <a:lnSpc>
                          <a:spcPts val="1300"/>
                        </a:lnSpc>
                        <a:spcBef>
                          <a:spcPts val="0"/>
                        </a:spcBef>
                        <a:spcAft>
                          <a:spcPts val="1300"/>
                        </a:spcAft>
                      </a:pPr>
                      <a:endParaRPr lang="en-US" sz="2000" dirty="0">
                        <a:latin typeface="+mn-lt"/>
                        <a:ea typeface="Times New Roman"/>
                      </a:endParaRPr>
                    </a:p>
                  </a:txBody>
                  <a:tcPr marL="68580" marR="68580" marT="0" marB="0" anchor="ctr"/>
                </a:tc>
                <a:tc gridSpan="3">
                  <a:txBody>
                    <a:bodyPr/>
                    <a:lstStyle/>
                    <a:p>
                      <a:pPr marL="0" marR="0" algn="ctr">
                        <a:lnSpc>
                          <a:spcPts val="1300"/>
                        </a:lnSpc>
                        <a:spcBef>
                          <a:spcPts val="0"/>
                        </a:spcBef>
                        <a:spcAft>
                          <a:spcPts val="1300"/>
                        </a:spcAft>
                      </a:pPr>
                      <a:r>
                        <a:rPr kumimoji="0" lang="en-US" sz="2000" b="1" kern="1200" dirty="0" smtClean="0">
                          <a:solidFill>
                            <a:schemeClr val="dk1"/>
                          </a:solidFill>
                          <a:latin typeface="+mn-lt"/>
                          <a:ea typeface="+mn-ea"/>
                          <a:cs typeface="+mn-cs"/>
                        </a:rPr>
                        <a:t>Degree</a:t>
                      </a:r>
                      <a:endParaRPr lang="en-US" sz="2000" dirty="0">
                        <a:latin typeface="+mn-lt"/>
                        <a:ea typeface="Times New Roman"/>
                      </a:endParaRPr>
                    </a:p>
                  </a:txBody>
                  <a:tcPr marL="68580" marR="68580" marT="0" marB="0" anchor="ctr"/>
                </a:tc>
                <a:tc hMerge="1">
                  <a:txBody>
                    <a:bodyPr/>
                    <a:lstStyle/>
                    <a:p>
                      <a:endParaRPr lang="en-US"/>
                    </a:p>
                  </a:txBody>
                  <a:tcPr/>
                </a:tc>
                <a:tc hMerge="1">
                  <a:txBody>
                    <a:bodyPr/>
                    <a:lstStyle/>
                    <a:p>
                      <a:endParaRPr lang="en-US" dirty="0"/>
                    </a:p>
                  </a:txBody>
                  <a:tcPr/>
                </a:tc>
              </a:tr>
            </a:tbl>
          </a:graphicData>
        </a:graphic>
      </p:graphicFrame>
      <p:sp>
        <p:nvSpPr>
          <p:cNvPr id="5" name="Footer Placeholder 4"/>
          <p:cNvSpPr>
            <a:spLocks noGrp="1"/>
          </p:cNvSpPr>
          <p:nvPr>
            <p:ph type="ftr" sz="quarter" idx="11"/>
          </p:nvPr>
        </p:nvSpPr>
        <p:spPr/>
        <p:txBody>
          <a:bodyPr/>
          <a:lstStyle/>
          <a:p>
            <a:r>
              <a:rPr lang="en-US" smtClean="0"/>
              <a:t>kl cope-491</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INTRODUCTION </a:t>
            </a:r>
            <a:r>
              <a:rPr lang="en-US" sz="3200" b="1" dirty="0" smtClean="0"/>
              <a:t>(cont’d)</a:t>
            </a:r>
            <a:endParaRPr lang="en-US" sz="3200" dirty="0"/>
          </a:p>
        </p:txBody>
      </p:sp>
      <p:sp>
        <p:nvSpPr>
          <p:cNvPr id="3" name="Content Placeholder 2"/>
          <p:cNvSpPr>
            <a:spLocks noGrp="1"/>
          </p:cNvSpPr>
          <p:nvPr>
            <p:ph idx="1"/>
          </p:nvPr>
        </p:nvSpPr>
        <p:spPr/>
        <p:txBody>
          <a:bodyPr>
            <a:normAutofit fontScale="62500" lnSpcReduction="20000"/>
          </a:bodyPr>
          <a:lstStyle/>
          <a:p>
            <a:r>
              <a:rPr lang="en-US" b="1" dirty="0" smtClean="0"/>
              <a:t>Responsibility</a:t>
            </a:r>
            <a:endParaRPr lang="en-US" dirty="0" smtClean="0"/>
          </a:p>
          <a:p>
            <a:pPr lvl="1">
              <a:buFont typeface="Wingdings 2" pitchFamily="18" charset="2"/>
              <a:buChar char=""/>
            </a:pPr>
            <a:r>
              <a:rPr lang="en-US" dirty="0" smtClean="0"/>
              <a:t>Working Relationships</a:t>
            </a:r>
          </a:p>
          <a:p>
            <a:pPr lvl="1">
              <a:buFont typeface="Wingdings 2" pitchFamily="18" charset="2"/>
              <a:buChar char=""/>
            </a:pPr>
            <a:r>
              <a:rPr lang="en-US" dirty="0" smtClean="0"/>
              <a:t>Impact of Action</a:t>
            </a:r>
          </a:p>
          <a:p>
            <a:pPr lvl="1">
              <a:buFont typeface="Wingdings 2" pitchFamily="18" charset="2"/>
              <a:buChar char=""/>
            </a:pPr>
            <a:r>
              <a:rPr lang="en-US" dirty="0" smtClean="0"/>
              <a:t>Leadership/Supervision</a:t>
            </a:r>
          </a:p>
          <a:p>
            <a:r>
              <a:rPr lang="en-US" b="1" dirty="0" smtClean="0"/>
              <a:t>Effort</a:t>
            </a:r>
            <a:endParaRPr lang="en-US" dirty="0" smtClean="0"/>
          </a:p>
          <a:p>
            <a:pPr lvl="1">
              <a:buFont typeface="Wingdings 2" pitchFamily="18" charset="2"/>
              <a:buChar char=""/>
            </a:pPr>
            <a:r>
              <a:rPr lang="en-US" sz="2700" dirty="0" smtClean="0"/>
              <a:t>Physical Demands</a:t>
            </a:r>
          </a:p>
          <a:p>
            <a:pPr lvl="1">
              <a:buFont typeface="Wingdings 2" pitchFamily="18" charset="2"/>
              <a:buChar char=""/>
            </a:pPr>
            <a:r>
              <a:rPr lang="en-US" sz="2700" dirty="0" smtClean="0"/>
              <a:t>Dexterity</a:t>
            </a:r>
          </a:p>
          <a:p>
            <a:pPr lvl="1">
              <a:buFont typeface="Wingdings 2" pitchFamily="18" charset="2"/>
              <a:buChar char=""/>
            </a:pPr>
            <a:r>
              <a:rPr lang="en-US" sz="2700" dirty="0" smtClean="0"/>
              <a:t>Concentration</a:t>
            </a:r>
          </a:p>
          <a:p>
            <a:r>
              <a:rPr lang="en-US" b="1" dirty="0" smtClean="0"/>
              <a:t>Working Conditions</a:t>
            </a:r>
            <a:endParaRPr lang="en-US" dirty="0" smtClean="0"/>
          </a:p>
          <a:p>
            <a:pPr lvl="1">
              <a:buFont typeface="Wingdings 2" pitchFamily="18" charset="2"/>
              <a:buChar char=""/>
            </a:pPr>
            <a:r>
              <a:rPr lang="en-US" sz="2700" dirty="0" smtClean="0"/>
              <a:t>Environment</a:t>
            </a:r>
          </a:p>
          <a:p>
            <a:pPr lvl="1">
              <a:buFont typeface="Wingdings 2" pitchFamily="18" charset="2"/>
              <a:buChar char=""/>
            </a:pPr>
            <a:r>
              <a:rPr lang="en-US" sz="2700" dirty="0" smtClean="0"/>
              <a:t>This system defines each subfactor and the degrees within each subfactor.  It provides guidelines, explanations and notes to raters that will help the Joint Job Evaluation Committee apply this tool consistently and fairly for all jobs.</a:t>
            </a:r>
          </a:p>
          <a:p>
            <a:pPr lvl="1">
              <a:buFont typeface="Wingdings 2" pitchFamily="18" charset="2"/>
              <a:buChar char=""/>
            </a:pPr>
            <a:r>
              <a:rPr lang="en-US" sz="2700" dirty="0" smtClean="0"/>
              <a:t>Need to have clear examples from the JAQ to support the rationale for each degree.</a:t>
            </a:r>
          </a:p>
          <a:p>
            <a:pPr>
              <a:buNone/>
            </a:pPr>
            <a:r>
              <a:rPr lang="en-US" b="1" dirty="0" smtClean="0"/>
              <a:t/>
            </a:r>
            <a:br>
              <a:rPr lang="en-US" b="1" dirty="0" smtClean="0"/>
            </a:br>
            <a:endParaRPr lang="en-US" dirty="0"/>
          </a:p>
        </p:txBody>
      </p:sp>
      <p:sp>
        <p:nvSpPr>
          <p:cNvPr id="4" name="Footer Placeholder 3"/>
          <p:cNvSpPr>
            <a:spLocks noGrp="1"/>
          </p:cNvSpPr>
          <p:nvPr>
            <p:ph type="ftr" sz="quarter" idx="11"/>
          </p:nvPr>
        </p:nvSpPr>
        <p:spPr/>
        <p:txBody>
          <a:bodyPr/>
          <a:lstStyle/>
          <a:p>
            <a:r>
              <a:rPr lang="en-US" smtClean="0"/>
              <a:t>kl cope-491</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SKILL FACTOR </a:t>
            </a:r>
            <a:br>
              <a:rPr lang="en-US" b="1" dirty="0" smtClean="0"/>
            </a:br>
            <a:r>
              <a:rPr lang="en-US" b="1" dirty="0" smtClean="0"/>
              <a:t>EDUCATION</a:t>
            </a:r>
            <a:endParaRPr lang="en-US" dirty="0"/>
          </a:p>
        </p:txBody>
      </p:sp>
      <p:sp>
        <p:nvSpPr>
          <p:cNvPr id="3" name="Content Placeholder 2"/>
          <p:cNvSpPr>
            <a:spLocks noGrp="1"/>
          </p:cNvSpPr>
          <p:nvPr>
            <p:ph idx="1"/>
          </p:nvPr>
        </p:nvSpPr>
        <p:spPr>
          <a:xfrm>
            <a:off x="1435608" y="1772816"/>
            <a:ext cx="7240848" cy="2880320"/>
          </a:xfrm>
        </p:spPr>
        <p:txBody>
          <a:bodyPr>
            <a:normAutofit/>
          </a:bodyPr>
          <a:lstStyle/>
          <a:p>
            <a:pPr>
              <a:lnSpc>
                <a:spcPct val="90000"/>
              </a:lnSpc>
            </a:pPr>
            <a:r>
              <a:rPr lang="en-US" sz="2200" b="1" dirty="0" smtClean="0"/>
              <a:t>Definition:</a:t>
            </a:r>
          </a:p>
          <a:p>
            <a:pPr>
              <a:lnSpc>
                <a:spcPct val="90000"/>
              </a:lnSpc>
              <a:buNone/>
            </a:pPr>
            <a:endParaRPr lang="en-US" sz="2200" b="1" dirty="0" smtClean="0"/>
          </a:p>
          <a:p>
            <a:pPr lvl="1">
              <a:lnSpc>
                <a:spcPct val="90000"/>
              </a:lnSpc>
              <a:buFont typeface="Wingdings 2" pitchFamily="18" charset="2"/>
              <a:buChar char=""/>
            </a:pPr>
            <a:r>
              <a:rPr lang="en-US" sz="2000" dirty="0" smtClean="0"/>
              <a:t>This subfactor refers to the minimum training and/or formalized knowledge (versus practical experience) necessary to prepare an individual to satisfactorily perform the job duties based on today's educational levels and standards.  Such knowledge is most commonly acquired as the result of time spent in school, college, university or other formal instruction programs or equivalent.  </a:t>
            </a:r>
          </a:p>
          <a:p>
            <a:endParaRPr lang="en-US" dirty="0"/>
          </a:p>
        </p:txBody>
      </p:sp>
      <p:sp>
        <p:nvSpPr>
          <p:cNvPr id="4" name="Footer Placeholder 3"/>
          <p:cNvSpPr>
            <a:spLocks noGrp="1"/>
          </p:cNvSpPr>
          <p:nvPr>
            <p:ph type="ftr" sz="quarter" idx="11"/>
          </p:nvPr>
        </p:nvSpPr>
        <p:spPr/>
        <p:txBody>
          <a:bodyPr/>
          <a:lstStyle/>
          <a:p>
            <a:r>
              <a:rPr lang="en-US" smtClean="0"/>
              <a:t>kl cope-491</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SKILL FACTOR </a:t>
            </a:r>
            <a:br>
              <a:rPr lang="en-US" b="1" dirty="0" smtClean="0"/>
            </a:br>
            <a:r>
              <a:rPr lang="en-US" b="1" dirty="0" smtClean="0"/>
              <a:t>EDUCATION</a:t>
            </a:r>
            <a:endParaRPr lang="en-US" dirty="0"/>
          </a:p>
        </p:txBody>
      </p:sp>
      <p:graphicFrame>
        <p:nvGraphicFramePr>
          <p:cNvPr id="4" name="Content Placeholder 3"/>
          <p:cNvGraphicFramePr>
            <a:graphicFrameLocks noGrp="1"/>
          </p:cNvGraphicFramePr>
          <p:nvPr>
            <p:ph idx="1"/>
          </p:nvPr>
        </p:nvGraphicFramePr>
        <p:xfrm>
          <a:off x="1115616" y="1628799"/>
          <a:ext cx="7818834" cy="4608513"/>
        </p:xfrm>
        <a:graphic>
          <a:graphicData uri="http://schemas.openxmlformats.org/drawingml/2006/table">
            <a:tbl>
              <a:tblPr firstRow="1" bandRow="1">
                <a:tableStyleId>{6E25E649-3F16-4E02-A733-19D2CDBF48F0}</a:tableStyleId>
              </a:tblPr>
              <a:tblGrid>
                <a:gridCol w="1393646"/>
                <a:gridCol w="6425188"/>
              </a:tblGrid>
              <a:tr h="658359">
                <a:tc>
                  <a:txBody>
                    <a:bodyPr/>
                    <a:lstStyle/>
                    <a:p>
                      <a:pPr algn="ctr"/>
                      <a:r>
                        <a:rPr lang="en-US" dirty="0" smtClean="0"/>
                        <a:t>Degree</a:t>
                      </a:r>
                      <a:endParaRPr lang="en-US" dirty="0"/>
                    </a:p>
                  </a:txBody>
                  <a:tcPr/>
                </a:tc>
                <a:tc>
                  <a:txBody>
                    <a:bodyPr/>
                    <a:lstStyle/>
                    <a:p>
                      <a:pPr algn="ctr"/>
                      <a:r>
                        <a:rPr lang="en-US" dirty="0" smtClean="0"/>
                        <a:t>Guidelines &amp;</a:t>
                      </a:r>
                      <a:r>
                        <a:rPr lang="en-US" baseline="0" dirty="0" smtClean="0"/>
                        <a:t> Explanations</a:t>
                      </a:r>
                      <a:endParaRPr lang="en-US" dirty="0"/>
                    </a:p>
                  </a:txBody>
                  <a:tcPr/>
                </a:tc>
              </a:tr>
              <a:tr h="658359">
                <a:tc>
                  <a:txBody>
                    <a:bodyPr/>
                    <a:lstStyle/>
                    <a:p>
                      <a:pPr marL="0" marR="0" algn="ctr" rtl="0" eaLnBrk="1" latinLnBrk="0" hangingPunct="1">
                        <a:lnSpc>
                          <a:spcPts val="1300"/>
                        </a:lnSpc>
                        <a:spcBef>
                          <a:spcPts val="0"/>
                        </a:spcBef>
                        <a:spcAft>
                          <a:spcPts val="0"/>
                        </a:spcAft>
                      </a:pPr>
                      <a:r>
                        <a:rPr kumimoji="0" lang="en-US" sz="1600" b="0" kern="1200" dirty="0" smtClean="0">
                          <a:solidFill>
                            <a:schemeClr val="dk1"/>
                          </a:solidFill>
                          <a:latin typeface="+mn-lt"/>
                          <a:ea typeface="Times New Roman"/>
                          <a:cs typeface="Times New Roman"/>
                        </a:rPr>
                        <a:t>1</a:t>
                      </a:r>
                      <a:endParaRPr kumimoji="0" lang="en-US" sz="1600" b="0" kern="1200" dirty="0">
                        <a:solidFill>
                          <a:schemeClr val="dk1"/>
                        </a:solidFill>
                        <a:latin typeface="+mn-lt"/>
                        <a:ea typeface="Times New Roman"/>
                        <a:cs typeface="Times New Roman"/>
                      </a:endParaRPr>
                    </a:p>
                  </a:txBody>
                  <a:tcPr marL="68580" marR="68580" marT="0" marB="0" anchor="ctr"/>
                </a:tc>
                <a:tc>
                  <a:txBody>
                    <a:bodyPr/>
                    <a:lstStyle/>
                    <a:p>
                      <a:pPr marL="0" marR="0" algn="l">
                        <a:lnSpc>
                          <a:spcPts val="1300"/>
                        </a:lnSpc>
                        <a:spcBef>
                          <a:spcPts val="0"/>
                        </a:spcBef>
                        <a:spcAft>
                          <a:spcPts val="0"/>
                        </a:spcAft>
                      </a:pPr>
                      <a:endParaRPr lang="en-US" sz="1600" b="0" dirty="0">
                        <a:latin typeface="+mn-lt"/>
                        <a:ea typeface="Times New Roman"/>
                        <a:cs typeface="Times New Roman"/>
                      </a:endParaRPr>
                    </a:p>
                    <a:p>
                      <a:pPr marL="0" marR="127000" algn="l">
                        <a:lnSpc>
                          <a:spcPts val="1300"/>
                        </a:lnSpc>
                        <a:spcBef>
                          <a:spcPts val="0"/>
                        </a:spcBef>
                        <a:spcAft>
                          <a:spcPts val="0"/>
                        </a:spcAft>
                      </a:pPr>
                      <a:r>
                        <a:rPr lang="en-US" sz="1600" b="0" dirty="0">
                          <a:latin typeface="+mn-lt"/>
                          <a:ea typeface="Times New Roman"/>
                          <a:cs typeface="Times New Roman"/>
                        </a:rPr>
                        <a:t>High school graduation or equivalent.</a:t>
                      </a:r>
                    </a:p>
                  </a:txBody>
                  <a:tcPr marL="68580" marR="68580" marT="0" marB="0" anchor="ctr"/>
                </a:tc>
              </a:tr>
              <a:tr h="658359">
                <a:tc>
                  <a:txBody>
                    <a:bodyPr/>
                    <a:lstStyle/>
                    <a:p>
                      <a:pPr marL="0" marR="0" algn="ctr">
                        <a:lnSpc>
                          <a:spcPts val="1300"/>
                        </a:lnSpc>
                        <a:spcBef>
                          <a:spcPts val="0"/>
                        </a:spcBef>
                        <a:spcAft>
                          <a:spcPts val="0"/>
                        </a:spcAft>
                      </a:pPr>
                      <a:r>
                        <a:rPr lang="en-US" sz="1600" b="0" dirty="0">
                          <a:latin typeface="+mn-lt"/>
                          <a:ea typeface="Times New Roman"/>
                          <a:cs typeface="Times New Roman"/>
                        </a:rPr>
                        <a:t>2</a:t>
                      </a:r>
                    </a:p>
                  </a:txBody>
                  <a:tcPr marL="68580" marR="68580" marT="0" marB="0" anchor="ctr"/>
                </a:tc>
                <a:tc>
                  <a:txBody>
                    <a:bodyPr/>
                    <a:lstStyle/>
                    <a:p>
                      <a:pPr marL="0" marR="0" algn="l">
                        <a:lnSpc>
                          <a:spcPts val="1300"/>
                        </a:lnSpc>
                        <a:spcBef>
                          <a:spcPts val="0"/>
                        </a:spcBef>
                        <a:spcAft>
                          <a:spcPts val="0"/>
                        </a:spcAft>
                      </a:pPr>
                      <a:r>
                        <a:rPr lang="en-US" sz="1600" b="0" dirty="0">
                          <a:latin typeface="+mn-lt"/>
                          <a:ea typeface="Times New Roman"/>
                          <a:cs typeface="Times New Roman"/>
                        </a:rPr>
                        <a:t>High school graduation plus an additional program/course(s) of up to six months or equivalent.</a:t>
                      </a:r>
                    </a:p>
                  </a:txBody>
                  <a:tcPr marL="68580" marR="68580" marT="0" marB="0" anchor="ctr"/>
                </a:tc>
              </a:tr>
              <a:tr h="658359">
                <a:tc>
                  <a:txBody>
                    <a:bodyPr/>
                    <a:lstStyle/>
                    <a:p>
                      <a:pPr marL="0" marR="0" algn="ctr">
                        <a:lnSpc>
                          <a:spcPts val="1300"/>
                        </a:lnSpc>
                        <a:spcBef>
                          <a:spcPts val="0"/>
                        </a:spcBef>
                        <a:spcAft>
                          <a:spcPts val="0"/>
                        </a:spcAft>
                      </a:pPr>
                      <a:r>
                        <a:rPr lang="en-US" sz="1600" b="0" dirty="0">
                          <a:latin typeface="+mn-lt"/>
                          <a:ea typeface="Times New Roman"/>
                          <a:cs typeface="Times New Roman"/>
                        </a:rPr>
                        <a:t>3</a:t>
                      </a:r>
                    </a:p>
                  </a:txBody>
                  <a:tcPr marL="68580" marR="68580" marT="0" marB="0" anchor="ctr"/>
                </a:tc>
                <a:tc>
                  <a:txBody>
                    <a:bodyPr/>
                    <a:lstStyle/>
                    <a:p>
                      <a:pPr marL="0" marR="0" algn="l">
                        <a:lnSpc>
                          <a:spcPts val="1300"/>
                        </a:lnSpc>
                        <a:spcBef>
                          <a:spcPts val="0"/>
                        </a:spcBef>
                        <a:spcAft>
                          <a:spcPts val="0"/>
                        </a:spcAft>
                      </a:pPr>
                      <a:r>
                        <a:rPr lang="en-US" sz="1600" b="0" dirty="0">
                          <a:latin typeface="+mn-lt"/>
                          <a:ea typeface="Times New Roman"/>
                          <a:cs typeface="Times New Roman"/>
                        </a:rPr>
                        <a:t>High school graduation plus an additional program/course(s) of over six months and up to one year or equivalent.</a:t>
                      </a:r>
                    </a:p>
                  </a:txBody>
                  <a:tcPr marL="68580" marR="68580" marT="0" marB="0" anchor="ctr"/>
                </a:tc>
              </a:tr>
              <a:tr h="658359">
                <a:tc>
                  <a:txBody>
                    <a:bodyPr/>
                    <a:lstStyle/>
                    <a:p>
                      <a:pPr marL="0" marR="0" algn="ctr">
                        <a:lnSpc>
                          <a:spcPts val="1300"/>
                        </a:lnSpc>
                        <a:spcBef>
                          <a:spcPts val="0"/>
                        </a:spcBef>
                        <a:spcAft>
                          <a:spcPts val="0"/>
                        </a:spcAft>
                      </a:pPr>
                      <a:r>
                        <a:rPr lang="en-US" sz="1600" b="0" dirty="0">
                          <a:latin typeface="+mn-lt"/>
                          <a:ea typeface="Times New Roman"/>
                          <a:cs typeface="Times New Roman"/>
                        </a:rPr>
                        <a:t>4</a:t>
                      </a:r>
                    </a:p>
                  </a:txBody>
                  <a:tcPr marL="68580" marR="68580" marT="0" marB="0" anchor="ctr"/>
                </a:tc>
                <a:tc>
                  <a:txBody>
                    <a:bodyPr/>
                    <a:lstStyle/>
                    <a:p>
                      <a:pPr marL="0" marR="0" algn="l">
                        <a:lnSpc>
                          <a:spcPts val="1300"/>
                        </a:lnSpc>
                        <a:spcBef>
                          <a:spcPts val="0"/>
                        </a:spcBef>
                        <a:spcAft>
                          <a:spcPts val="0"/>
                        </a:spcAft>
                      </a:pPr>
                      <a:r>
                        <a:rPr lang="en-US" sz="1600" b="0" dirty="0">
                          <a:latin typeface="+mn-lt"/>
                          <a:ea typeface="Times New Roman"/>
                          <a:cs typeface="Times New Roman"/>
                        </a:rPr>
                        <a:t>High school graduation plus an additional program of over one and up to two years or equivalent.</a:t>
                      </a:r>
                    </a:p>
                  </a:txBody>
                  <a:tcPr marL="68580" marR="68580" marT="0" marB="0" anchor="ctr"/>
                </a:tc>
              </a:tr>
              <a:tr h="658359">
                <a:tc>
                  <a:txBody>
                    <a:bodyPr/>
                    <a:lstStyle/>
                    <a:p>
                      <a:pPr marL="0" marR="0" algn="ctr">
                        <a:lnSpc>
                          <a:spcPts val="1300"/>
                        </a:lnSpc>
                        <a:spcBef>
                          <a:spcPts val="0"/>
                        </a:spcBef>
                        <a:spcAft>
                          <a:spcPts val="0"/>
                        </a:spcAft>
                      </a:pPr>
                      <a:r>
                        <a:rPr lang="en-US" sz="1600" b="0" dirty="0">
                          <a:latin typeface="+mn-lt"/>
                          <a:ea typeface="Times New Roman"/>
                          <a:cs typeface="Times New Roman"/>
                        </a:rPr>
                        <a:t>5</a:t>
                      </a:r>
                    </a:p>
                  </a:txBody>
                  <a:tcPr marL="68580" marR="68580" marT="0" marB="0" anchor="ctr"/>
                </a:tc>
                <a:tc>
                  <a:txBody>
                    <a:bodyPr/>
                    <a:lstStyle/>
                    <a:p>
                      <a:pPr marL="0" marR="0" algn="l">
                        <a:lnSpc>
                          <a:spcPts val="1300"/>
                        </a:lnSpc>
                        <a:spcBef>
                          <a:spcPts val="0"/>
                        </a:spcBef>
                        <a:spcAft>
                          <a:spcPts val="0"/>
                        </a:spcAft>
                      </a:pPr>
                      <a:r>
                        <a:rPr lang="en-US" sz="1600" b="0" dirty="0">
                          <a:latin typeface="+mn-lt"/>
                          <a:ea typeface="Times New Roman"/>
                          <a:cs typeface="Times New Roman"/>
                        </a:rPr>
                        <a:t>High school graduation plus an additional program of over two and up to three years or equivalent.</a:t>
                      </a:r>
                    </a:p>
                  </a:txBody>
                  <a:tcPr marL="68580" marR="68580" marT="0" marB="0" anchor="ctr"/>
                </a:tc>
              </a:tr>
              <a:tr h="658359">
                <a:tc>
                  <a:txBody>
                    <a:bodyPr/>
                    <a:lstStyle/>
                    <a:p>
                      <a:pPr marL="0" marR="0" algn="ctr">
                        <a:lnSpc>
                          <a:spcPts val="1300"/>
                        </a:lnSpc>
                        <a:spcBef>
                          <a:spcPts val="0"/>
                        </a:spcBef>
                        <a:spcAft>
                          <a:spcPts val="0"/>
                        </a:spcAft>
                      </a:pPr>
                      <a:r>
                        <a:rPr lang="en-US" sz="1600" b="0" dirty="0">
                          <a:latin typeface="+mn-lt"/>
                          <a:ea typeface="Times New Roman"/>
                          <a:cs typeface="Times New Roman"/>
                        </a:rPr>
                        <a:t>6</a:t>
                      </a:r>
                    </a:p>
                  </a:txBody>
                  <a:tcPr marL="68580" marR="68580" marT="0" marB="0" anchor="ctr"/>
                </a:tc>
                <a:tc>
                  <a:txBody>
                    <a:bodyPr/>
                    <a:lstStyle/>
                    <a:p>
                      <a:pPr marL="0" marR="0" algn="l">
                        <a:lnSpc>
                          <a:spcPts val="1300"/>
                        </a:lnSpc>
                        <a:spcBef>
                          <a:spcPts val="0"/>
                        </a:spcBef>
                        <a:spcAft>
                          <a:spcPts val="0"/>
                        </a:spcAft>
                      </a:pPr>
                      <a:r>
                        <a:rPr lang="en-US" sz="1600" b="0" dirty="0">
                          <a:latin typeface="+mn-lt"/>
                          <a:ea typeface="Times New Roman"/>
                          <a:cs typeface="Times New Roman"/>
                        </a:rPr>
                        <a:t>High school graduation plus an additional program of over three and up to four years or equivalent.</a:t>
                      </a:r>
                    </a:p>
                  </a:txBody>
                  <a:tcPr marL="68580" marR="68580" marT="0" marB="0" anchor="ctr"/>
                </a:tc>
              </a:tr>
            </a:tbl>
          </a:graphicData>
        </a:graphic>
      </p:graphicFrame>
      <p:sp>
        <p:nvSpPr>
          <p:cNvPr id="5" name="Footer Placeholder 4"/>
          <p:cNvSpPr>
            <a:spLocks noGrp="1"/>
          </p:cNvSpPr>
          <p:nvPr>
            <p:ph type="ftr" sz="quarter" idx="11"/>
          </p:nvPr>
        </p:nvSpPr>
        <p:spPr/>
        <p:txBody>
          <a:bodyPr/>
          <a:lstStyle/>
          <a:p>
            <a:r>
              <a:rPr lang="en-US" smtClean="0"/>
              <a:t>kl cope-491</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SKILL FACTOR                                               EXPERIENCE</a:t>
            </a:r>
            <a:endParaRPr lang="en-US" dirty="0"/>
          </a:p>
        </p:txBody>
      </p:sp>
      <p:sp>
        <p:nvSpPr>
          <p:cNvPr id="3" name="Content Placeholder 2"/>
          <p:cNvSpPr>
            <a:spLocks noGrp="1"/>
          </p:cNvSpPr>
          <p:nvPr>
            <p:ph idx="1"/>
          </p:nvPr>
        </p:nvSpPr>
        <p:spPr>
          <a:xfrm>
            <a:off x="1475656" y="1772816"/>
            <a:ext cx="7498080" cy="4248472"/>
          </a:xfrm>
        </p:spPr>
        <p:txBody>
          <a:bodyPr>
            <a:normAutofit/>
          </a:bodyPr>
          <a:lstStyle/>
          <a:p>
            <a:pPr>
              <a:lnSpc>
                <a:spcPct val="110000"/>
              </a:lnSpc>
            </a:pPr>
            <a:r>
              <a:rPr lang="en-US" sz="2600" b="1" dirty="0" smtClean="0"/>
              <a:t>Definition:</a:t>
            </a:r>
          </a:p>
          <a:p>
            <a:pPr lvl="1">
              <a:lnSpc>
                <a:spcPct val="110000"/>
              </a:lnSpc>
              <a:buFont typeface="Wingdings 2" pitchFamily="18" charset="2"/>
              <a:buChar char=""/>
            </a:pPr>
            <a:r>
              <a:rPr lang="en-US" sz="2000" dirty="0" smtClean="0"/>
              <a:t>This subfactor measures the work experience and the length of time (in months or years) required to perform the essential techniques and skills called for by the job.  The amount of work experience represents the typical or usual period of training and adjustment to acquire the skills needed on the job itself, as well as the build up of practical know-how gained on prior jobs where the same or more elementary principles and techniques are used.  Also, considered are related life experiences where one can build up a body of knowledge essential to the proper performance of the job.</a:t>
            </a:r>
          </a:p>
          <a:p>
            <a:endParaRPr lang="en-US" dirty="0"/>
          </a:p>
        </p:txBody>
      </p:sp>
      <p:sp>
        <p:nvSpPr>
          <p:cNvPr id="4" name="Footer Placeholder 3"/>
          <p:cNvSpPr>
            <a:spLocks noGrp="1"/>
          </p:cNvSpPr>
          <p:nvPr>
            <p:ph type="ftr" sz="quarter" idx="11"/>
          </p:nvPr>
        </p:nvSpPr>
        <p:spPr/>
        <p:txBody>
          <a:bodyPr/>
          <a:lstStyle/>
          <a:p>
            <a:r>
              <a:rPr lang="en-US" smtClean="0"/>
              <a:t>kl cope-491</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SKILL FACTOR                                               EXPERIENCE</a:t>
            </a:r>
            <a:endParaRPr lang="en-US" dirty="0"/>
          </a:p>
        </p:txBody>
      </p:sp>
      <p:graphicFrame>
        <p:nvGraphicFramePr>
          <p:cNvPr id="9" name="Content Placeholder 8"/>
          <p:cNvGraphicFramePr>
            <a:graphicFrameLocks noGrp="1"/>
          </p:cNvGraphicFramePr>
          <p:nvPr>
            <p:ph idx="1"/>
          </p:nvPr>
        </p:nvGraphicFramePr>
        <p:xfrm>
          <a:off x="1331640" y="1484786"/>
          <a:ext cx="7499350" cy="5184573"/>
        </p:xfrm>
        <a:graphic>
          <a:graphicData uri="http://schemas.openxmlformats.org/drawingml/2006/table">
            <a:tbl>
              <a:tblPr firstRow="1" bandRow="1">
                <a:tableStyleId>{5C22544A-7EE6-4342-B048-85BDC9FD1C3A}</a:tableStyleId>
              </a:tblPr>
              <a:tblGrid>
                <a:gridCol w="1440160"/>
                <a:gridCol w="6059190"/>
              </a:tblGrid>
              <a:tr h="420567">
                <a:tc>
                  <a:txBody>
                    <a:bodyPr/>
                    <a:lstStyle/>
                    <a:p>
                      <a:pPr algn="ctr"/>
                      <a:r>
                        <a:rPr lang="en-US" dirty="0" smtClean="0"/>
                        <a:t>Degree</a:t>
                      </a:r>
                      <a:endParaRPr lang="en-US" dirty="0"/>
                    </a:p>
                  </a:txBody>
                  <a:tcPr/>
                </a:tc>
                <a:tc>
                  <a:txBody>
                    <a:bodyPr/>
                    <a:lstStyle/>
                    <a:p>
                      <a:pPr algn="ctr"/>
                      <a:r>
                        <a:rPr lang="en-US" dirty="0" smtClean="0"/>
                        <a:t>Guidelines &amp;</a:t>
                      </a:r>
                      <a:r>
                        <a:rPr lang="en-US" baseline="0" dirty="0" smtClean="0"/>
                        <a:t> Explanations</a:t>
                      </a:r>
                      <a:endParaRPr lang="en-US" dirty="0"/>
                    </a:p>
                  </a:txBody>
                  <a:tcPr/>
                </a:tc>
              </a:tr>
              <a:tr h="617242">
                <a:tc>
                  <a:txBody>
                    <a:bodyPr/>
                    <a:lstStyle/>
                    <a:p>
                      <a:pPr marL="0" algn="ctr" rtl="0" eaLnBrk="1" latinLnBrk="0" hangingPunct="1">
                        <a:lnSpc>
                          <a:spcPts val="1300"/>
                        </a:lnSpc>
                        <a:spcBef>
                          <a:spcPts val="0"/>
                        </a:spcBef>
                        <a:spcAft>
                          <a:spcPts val="0"/>
                        </a:spcAft>
                      </a:pPr>
                      <a:r>
                        <a:rPr kumimoji="0" lang="en-US" sz="1600" b="0" kern="1200" dirty="0" smtClean="0">
                          <a:solidFill>
                            <a:schemeClr val="dk1"/>
                          </a:solidFill>
                          <a:latin typeface="+mn-lt"/>
                          <a:ea typeface="Times New Roman"/>
                          <a:cs typeface="Times New Roman"/>
                        </a:rPr>
                        <a:t>1</a:t>
                      </a:r>
                      <a:endParaRPr kumimoji="0" lang="en-US" sz="1600" b="0" kern="1200" dirty="0">
                        <a:solidFill>
                          <a:schemeClr val="dk1"/>
                        </a:solidFill>
                        <a:latin typeface="+mn-lt"/>
                        <a:ea typeface="Times New Roman"/>
                        <a:cs typeface="Times New Roman"/>
                      </a:endParaRPr>
                    </a:p>
                  </a:txBody>
                  <a:tcPr anchor="ctr"/>
                </a:tc>
                <a:tc>
                  <a:txBody>
                    <a:bodyPr/>
                    <a:lstStyle/>
                    <a:p>
                      <a:pPr marL="0" marR="0" indent="0" algn="l" defTabSz="914400" rtl="0" eaLnBrk="1" fontAlgn="auto" latinLnBrk="0" hangingPunct="1">
                        <a:lnSpc>
                          <a:spcPts val="1300"/>
                        </a:lnSpc>
                        <a:spcBef>
                          <a:spcPts val="0"/>
                        </a:spcBef>
                        <a:spcAft>
                          <a:spcPts val="0"/>
                        </a:spcAft>
                        <a:buClrTx/>
                        <a:buSzTx/>
                        <a:buFontTx/>
                        <a:buNone/>
                        <a:tabLst/>
                        <a:defRPr/>
                      </a:pPr>
                      <a:r>
                        <a:rPr kumimoji="0" lang="en-US" sz="1600" b="0" kern="1200" dirty="0" smtClean="0">
                          <a:solidFill>
                            <a:schemeClr val="dk1"/>
                          </a:solidFill>
                          <a:latin typeface="+mn-lt"/>
                          <a:ea typeface="Times New Roman"/>
                          <a:cs typeface="Times New Roman"/>
                        </a:rPr>
                        <a:t>Up to and including three months.</a:t>
                      </a:r>
                    </a:p>
                  </a:txBody>
                  <a:tcPr anchor="ctr"/>
                </a:tc>
              </a:tr>
              <a:tr h="617242">
                <a:tc>
                  <a:txBody>
                    <a:bodyPr/>
                    <a:lstStyle/>
                    <a:p>
                      <a:pPr marL="0" algn="ctr" rtl="0" eaLnBrk="1" latinLnBrk="0" hangingPunct="1">
                        <a:lnSpc>
                          <a:spcPts val="1300"/>
                        </a:lnSpc>
                        <a:spcBef>
                          <a:spcPts val="0"/>
                        </a:spcBef>
                        <a:spcAft>
                          <a:spcPts val="0"/>
                        </a:spcAft>
                      </a:pPr>
                      <a:r>
                        <a:rPr kumimoji="0" lang="en-US" sz="1600" b="0" kern="1200" dirty="0" smtClean="0">
                          <a:solidFill>
                            <a:schemeClr val="dk1"/>
                          </a:solidFill>
                          <a:latin typeface="+mn-lt"/>
                          <a:ea typeface="Times New Roman"/>
                          <a:cs typeface="Times New Roman"/>
                        </a:rPr>
                        <a:t>2</a:t>
                      </a:r>
                      <a:endParaRPr kumimoji="0" lang="en-US" sz="1600" b="0" kern="1200" dirty="0">
                        <a:solidFill>
                          <a:schemeClr val="dk1"/>
                        </a:solidFill>
                        <a:latin typeface="+mn-lt"/>
                        <a:ea typeface="Times New Roman"/>
                        <a:cs typeface="Times New Roman"/>
                      </a:endParaRPr>
                    </a:p>
                  </a:txBody>
                  <a:tcPr anchor="ctr"/>
                </a:tc>
                <a:tc>
                  <a:txBody>
                    <a:bodyPr/>
                    <a:lstStyle/>
                    <a:p>
                      <a:pPr marL="0" marR="0" indent="0" algn="l" defTabSz="914400" rtl="0" eaLnBrk="1" fontAlgn="auto" latinLnBrk="0" hangingPunct="1">
                        <a:lnSpc>
                          <a:spcPts val="1300"/>
                        </a:lnSpc>
                        <a:spcBef>
                          <a:spcPts val="0"/>
                        </a:spcBef>
                        <a:spcAft>
                          <a:spcPts val="0"/>
                        </a:spcAft>
                        <a:buClrTx/>
                        <a:buSzTx/>
                        <a:buFontTx/>
                        <a:buNone/>
                        <a:tabLst/>
                        <a:defRPr/>
                      </a:pPr>
                      <a:r>
                        <a:rPr kumimoji="0" lang="en-US" sz="1600" b="0" kern="1200" dirty="0" smtClean="0">
                          <a:solidFill>
                            <a:schemeClr val="dk1"/>
                          </a:solidFill>
                          <a:latin typeface="+mn-lt"/>
                          <a:ea typeface="Times New Roman"/>
                          <a:cs typeface="Times New Roman"/>
                        </a:rPr>
                        <a:t>Over three months, up to and including six months.</a:t>
                      </a:r>
                    </a:p>
                  </a:txBody>
                  <a:tcPr anchor="ctr"/>
                </a:tc>
              </a:tr>
              <a:tr h="617242">
                <a:tc>
                  <a:txBody>
                    <a:bodyPr/>
                    <a:lstStyle/>
                    <a:p>
                      <a:pPr marL="0" algn="ctr" rtl="0" eaLnBrk="1" latinLnBrk="0" hangingPunct="1">
                        <a:lnSpc>
                          <a:spcPts val="1300"/>
                        </a:lnSpc>
                        <a:spcBef>
                          <a:spcPts val="0"/>
                        </a:spcBef>
                        <a:spcAft>
                          <a:spcPts val="0"/>
                        </a:spcAft>
                      </a:pPr>
                      <a:r>
                        <a:rPr kumimoji="0" lang="en-US" sz="1600" b="0" kern="1200" dirty="0" smtClean="0">
                          <a:solidFill>
                            <a:schemeClr val="dk1"/>
                          </a:solidFill>
                          <a:latin typeface="+mn-lt"/>
                          <a:ea typeface="Times New Roman"/>
                          <a:cs typeface="Times New Roman"/>
                        </a:rPr>
                        <a:t>3</a:t>
                      </a:r>
                      <a:endParaRPr kumimoji="0" lang="en-US" sz="1600" b="0" kern="1200" dirty="0">
                        <a:solidFill>
                          <a:schemeClr val="dk1"/>
                        </a:solidFill>
                        <a:latin typeface="+mn-lt"/>
                        <a:ea typeface="Times New Roman"/>
                        <a:cs typeface="Times New Roman"/>
                      </a:endParaRPr>
                    </a:p>
                  </a:txBody>
                  <a:tcPr anchor="ctr"/>
                </a:tc>
                <a:tc>
                  <a:txBody>
                    <a:bodyPr/>
                    <a:lstStyle/>
                    <a:p>
                      <a:pPr marL="0" marR="0" indent="0" algn="l" defTabSz="914400" rtl="0" eaLnBrk="1" fontAlgn="auto" latinLnBrk="0" hangingPunct="1">
                        <a:lnSpc>
                          <a:spcPts val="1300"/>
                        </a:lnSpc>
                        <a:spcBef>
                          <a:spcPts val="0"/>
                        </a:spcBef>
                        <a:spcAft>
                          <a:spcPts val="0"/>
                        </a:spcAft>
                        <a:buClrTx/>
                        <a:buSzTx/>
                        <a:buFontTx/>
                        <a:buNone/>
                        <a:tabLst/>
                        <a:defRPr/>
                      </a:pPr>
                      <a:r>
                        <a:rPr kumimoji="0" lang="en-US" sz="1600" b="0" kern="1200" dirty="0" smtClean="0">
                          <a:solidFill>
                            <a:schemeClr val="dk1"/>
                          </a:solidFill>
                          <a:latin typeface="+mn-lt"/>
                          <a:ea typeface="Times New Roman"/>
                          <a:cs typeface="Times New Roman"/>
                        </a:rPr>
                        <a:t>Over six months, up to and including nine months.</a:t>
                      </a:r>
                    </a:p>
                  </a:txBody>
                  <a:tcPr anchor="ctr"/>
                </a:tc>
              </a:tr>
              <a:tr h="485380">
                <a:tc>
                  <a:txBody>
                    <a:bodyPr/>
                    <a:lstStyle/>
                    <a:p>
                      <a:pPr marL="0" algn="ctr" rtl="0" eaLnBrk="1" latinLnBrk="0" hangingPunct="1">
                        <a:lnSpc>
                          <a:spcPts val="1300"/>
                        </a:lnSpc>
                        <a:spcBef>
                          <a:spcPts val="0"/>
                        </a:spcBef>
                        <a:spcAft>
                          <a:spcPts val="0"/>
                        </a:spcAft>
                      </a:pPr>
                      <a:r>
                        <a:rPr kumimoji="0" lang="en-US" sz="1600" b="0" kern="1200" dirty="0" smtClean="0">
                          <a:solidFill>
                            <a:schemeClr val="dk1"/>
                          </a:solidFill>
                          <a:latin typeface="+mn-lt"/>
                          <a:ea typeface="Times New Roman"/>
                          <a:cs typeface="Times New Roman"/>
                        </a:rPr>
                        <a:t>4</a:t>
                      </a:r>
                      <a:endParaRPr kumimoji="0" lang="en-US" sz="1600" b="0" kern="1200" dirty="0">
                        <a:solidFill>
                          <a:schemeClr val="dk1"/>
                        </a:solidFill>
                        <a:latin typeface="+mn-lt"/>
                        <a:ea typeface="Times New Roman"/>
                        <a:cs typeface="Times New Roman"/>
                      </a:endParaRPr>
                    </a:p>
                  </a:txBody>
                  <a:tcPr anchor="ctr"/>
                </a:tc>
                <a:tc>
                  <a:txBody>
                    <a:bodyPr/>
                    <a:lstStyle/>
                    <a:p>
                      <a:pPr marL="0" marR="0" indent="0" algn="l" defTabSz="914400" rtl="0" eaLnBrk="1" fontAlgn="auto" latinLnBrk="0" hangingPunct="1">
                        <a:lnSpc>
                          <a:spcPts val="1300"/>
                        </a:lnSpc>
                        <a:spcBef>
                          <a:spcPts val="0"/>
                        </a:spcBef>
                        <a:spcAft>
                          <a:spcPts val="0"/>
                        </a:spcAft>
                        <a:buClrTx/>
                        <a:buSzTx/>
                        <a:buFontTx/>
                        <a:buNone/>
                        <a:tabLst/>
                        <a:defRPr/>
                      </a:pPr>
                      <a:r>
                        <a:rPr kumimoji="0" lang="en-US" sz="1600" b="0" kern="1200" dirty="0" smtClean="0">
                          <a:solidFill>
                            <a:schemeClr val="dk1"/>
                          </a:solidFill>
                          <a:latin typeface="+mn-lt"/>
                          <a:ea typeface="Times New Roman"/>
                          <a:cs typeface="Times New Roman"/>
                        </a:rPr>
                        <a:t>Over nine months, up to and including one year.</a:t>
                      </a:r>
                    </a:p>
                  </a:txBody>
                  <a:tcPr anchor="ctr"/>
                </a:tc>
              </a:tr>
              <a:tr h="485380">
                <a:tc>
                  <a:txBody>
                    <a:bodyPr/>
                    <a:lstStyle/>
                    <a:p>
                      <a:pPr marL="0" algn="ctr" rtl="0" eaLnBrk="1" latinLnBrk="0" hangingPunct="1">
                        <a:lnSpc>
                          <a:spcPts val="1300"/>
                        </a:lnSpc>
                        <a:spcBef>
                          <a:spcPts val="0"/>
                        </a:spcBef>
                        <a:spcAft>
                          <a:spcPts val="0"/>
                        </a:spcAft>
                      </a:pPr>
                      <a:r>
                        <a:rPr kumimoji="0" lang="en-US" sz="1600" b="0" kern="1200" dirty="0" smtClean="0">
                          <a:solidFill>
                            <a:schemeClr val="dk1"/>
                          </a:solidFill>
                          <a:latin typeface="+mn-lt"/>
                          <a:ea typeface="Times New Roman"/>
                          <a:cs typeface="Times New Roman"/>
                        </a:rPr>
                        <a:t>5</a:t>
                      </a:r>
                      <a:endParaRPr kumimoji="0" lang="en-US" sz="1600" b="0" kern="1200" dirty="0">
                        <a:solidFill>
                          <a:schemeClr val="dk1"/>
                        </a:solidFill>
                        <a:latin typeface="+mn-lt"/>
                        <a:ea typeface="Times New Roman"/>
                        <a:cs typeface="Times New Roman"/>
                      </a:endParaRPr>
                    </a:p>
                  </a:txBody>
                  <a:tcPr anchor="ctr"/>
                </a:tc>
                <a:tc>
                  <a:txBody>
                    <a:bodyPr/>
                    <a:lstStyle/>
                    <a:p>
                      <a:pPr marL="0" marR="0" indent="0" algn="l" defTabSz="914400" rtl="0" eaLnBrk="1" fontAlgn="auto" latinLnBrk="0" hangingPunct="1">
                        <a:lnSpc>
                          <a:spcPts val="1300"/>
                        </a:lnSpc>
                        <a:spcBef>
                          <a:spcPts val="0"/>
                        </a:spcBef>
                        <a:spcAft>
                          <a:spcPts val="0"/>
                        </a:spcAft>
                        <a:buClrTx/>
                        <a:buSzTx/>
                        <a:buFontTx/>
                        <a:buNone/>
                        <a:tabLst/>
                        <a:defRPr/>
                      </a:pPr>
                      <a:r>
                        <a:rPr kumimoji="0" lang="en-US" sz="1600" b="0" kern="1200" dirty="0" smtClean="0">
                          <a:solidFill>
                            <a:schemeClr val="dk1"/>
                          </a:solidFill>
                          <a:latin typeface="+mn-lt"/>
                          <a:ea typeface="Times New Roman"/>
                          <a:cs typeface="Times New Roman"/>
                        </a:rPr>
                        <a:t>Over one year, up to and including two years.</a:t>
                      </a:r>
                    </a:p>
                  </a:txBody>
                  <a:tcPr anchor="ctr"/>
                </a:tc>
              </a:tr>
              <a:tr h="485380">
                <a:tc>
                  <a:txBody>
                    <a:bodyPr/>
                    <a:lstStyle/>
                    <a:p>
                      <a:pPr marL="0" algn="ctr" rtl="0" eaLnBrk="1" latinLnBrk="0" hangingPunct="1">
                        <a:lnSpc>
                          <a:spcPts val="1300"/>
                        </a:lnSpc>
                        <a:spcBef>
                          <a:spcPts val="0"/>
                        </a:spcBef>
                        <a:spcAft>
                          <a:spcPts val="0"/>
                        </a:spcAft>
                      </a:pPr>
                      <a:r>
                        <a:rPr kumimoji="0" lang="en-US" sz="1600" b="0" kern="1200" dirty="0" smtClean="0">
                          <a:solidFill>
                            <a:schemeClr val="dk1"/>
                          </a:solidFill>
                          <a:latin typeface="+mn-lt"/>
                          <a:ea typeface="Times New Roman"/>
                          <a:cs typeface="Times New Roman"/>
                        </a:rPr>
                        <a:t>6</a:t>
                      </a:r>
                      <a:endParaRPr kumimoji="0" lang="en-US" sz="1600" b="0" kern="1200" dirty="0">
                        <a:solidFill>
                          <a:schemeClr val="dk1"/>
                        </a:solidFill>
                        <a:latin typeface="+mn-lt"/>
                        <a:ea typeface="Times New Roman"/>
                        <a:cs typeface="Times New Roman"/>
                      </a:endParaRPr>
                    </a:p>
                  </a:txBody>
                  <a:tcPr anchor="ctr"/>
                </a:tc>
                <a:tc>
                  <a:txBody>
                    <a:bodyPr/>
                    <a:lstStyle/>
                    <a:p>
                      <a:pPr marL="0" marR="0" indent="0" algn="l" defTabSz="914400" rtl="0" eaLnBrk="1" fontAlgn="auto" latinLnBrk="0" hangingPunct="1">
                        <a:lnSpc>
                          <a:spcPts val="1300"/>
                        </a:lnSpc>
                        <a:spcBef>
                          <a:spcPts val="0"/>
                        </a:spcBef>
                        <a:spcAft>
                          <a:spcPts val="0"/>
                        </a:spcAft>
                        <a:buClrTx/>
                        <a:buSzTx/>
                        <a:buFontTx/>
                        <a:buNone/>
                        <a:tabLst/>
                        <a:defRPr/>
                      </a:pPr>
                      <a:r>
                        <a:rPr kumimoji="0" lang="en-US" sz="1600" b="0" kern="1200" dirty="0" smtClean="0">
                          <a:solidFill>
                            <a:schemeClr val="dk1"/>
                          </a:solidFill>
                          <a:latin typeface="+mn-lt"/>
                          <a:ea typeface="Times New Roman"/>
                          <a:cs typeface="Times New Roman"/>
                        </a:rPr>
                        <a:t>Over two years, up to and including three years.</a:t>
                      </a:r>
                    </a:p>
                  </a:txBody>
                  <a:tcPr anchor="ctr"/>
                </a:tc>
              </a:tr>
              <a:tr h="485380">
                <a:tc>
                  <a:txBody>
                    <a:bodyPr/>
                    <a:lstStyle/>
                    <a:p>
                      <a:pPr marL="0" algn="ctr" rtl="0" eaLnBrk="1" latinLnBrk="0" hangingPunct="1">
                        <a:lnSpc>
                          <a:spcPts val="1300"/>
                        </a:lnSpc>
                        <a:spcBef>
                          <a:spcPts val="0"/>
                        </a:spcBef>
                        <a:spcAft>
                          <a:spcPts val="0"/>
                        </a:spcAft>
                      </a:pPr>
                      <a:r>
                        <a:rPr kumimoji="0" lang="en-US" sz="1600" b="0" kern="1200" dirty="0" smtClean="0">
                          <a:solidFill>
                            <a:schemeClr val="dk1"/>
                          </a:solidFill>
                          <a:latin typeface="+mn-lt"/>
                          <a:ea typeface="Times New Roman"/>
                          <a:cs typeface="Times New Roman"/>
                        </a:rPr>
                        <a:t>7</a:t>
                      </a:r>
                      <a:endParaRPr kumimoji="0" lang="en-US" sz="1600" b="0" kern="1200" dirty="0">
                        <a:solidFill>
                          <a:schemeClr val="dk1"/>
                        </a:solidFill>
                        <a:latin typeface="+mn-lt"/>
                        <a:ea typeface="Times New Roman"/>
                        <a:cs typeface="Times New Roman"/>
                      </a:endParaRPr>
                    </a:p>
                  </a:txBody>
                  <a:tcPr anchor="ctr"/>
                </a:tc>
                <a:tc>
                  <a:txBody>
                    <a:bodyPr/>
                    <a:lstStyle/>
                    <a:p>
                      <a:pPr marL="0" marR="0" indent="0" algn="l" defTabSz="914400" rtl="0" eaLnBrk="1" fontAlgn="auto" latinLnBrk="0" hangingPunct="1">
                        <a:lnSpc>
                          <a:spcPts val="1300"/>
                        </a:lnSpc>
                        <a:spcBef>
                          <a:spcPts val="0"/>
                        </a:spcBef>
                        <a:spcAft>
                          <a:spcPts val="0"/>
                        </a:spcAft>
                        <a:buClrTx/>
                        <a:buSzTx/>
                        <a:buFontTx/>
                        <a:buNone/>
                        <a:tabLst/>
                        <a:defRPr/>
                      </a:pPr>
                      <a:r>
                        <a:rPr kumimoji="0" lang="en-US" sz="1600" b="0" kern="1200" dirty="0" smtClean="0">
                          <a:solidFill>
                            <a:schemeClr val="dk1"/>
                          </a:solidFill>
                          <a:latin typeface="+mn-lt"/>
                          <a:ea typeface="Times New Roman"/>
                          <a:cs typeface="Times New Roman"/>
                        </a:rPr>
                        <a:t>Over three years, up to and including four years.</a:t>
                      </a:r>
                    </a:p>
                  </a:txBody>
                  <a:tcPr anchor="ctr"/>
                </a:tc>
              </a:tr>
              <a:tr h="485380">
                <a:tc>
                  <a:txBody>
                    <a:bodyPr/>
                    <a:lstStyle/>
                    <a:p>
                      <a:pPr marL="0" algn="ctr" rtl="0" eaLnBrk="1" latinLnBrk="0" hangingPunct="1">
                        <a:lnSpc>
                          <a:spcPts val="1300"/>
                        </a:lnSpc>
                        <a:spcBef>
                          <a:spcPts val="0"/>
                        </a:spcBef>
                        <a:spcAft>
                          <a:spcPts val="0"/>
                        </a:spcAft>
                      </a:pPr>
                      <a:r>
                        <a:rPr kumimoji="0" lang="en-US" sz="1600" b="0" kern="1200" dirty="0" smtClean="0">
                          <a:solidFill>
                            <a:schemeClr val="dk1"/>
                          </a:solidFill>
                          <a:latin typeface="+mn-lt"/>
                          <a:ea typeface="Times New Roman"/>
                          <a:cs typeface="Times New Roman"/>
                        </a:rPr>
                        <a:t>8</a:t>
                      </a:r>
                      <a:endParaRPr kumimoji="0" lang="en-US" sz="1600" b="0" kern="1200" dirty="0">
                        <a:solidFill>
                          <a:schemeClr val="dk1"/>
                        </a:solidFill>
                        <a:latin typeface="+mn-lt"/>
                        <a:ea typeface="Times New Roman"/>
                        <a:cs typeface="Times New Roman"/>
                      </a:endParaRPr>
                    </a:p>
                  </a:txBody>
                  <a:tcPr anchor="ctr"/>
                </a:tc>
                <a:tc>
                  <a:txBody>
                    <a:bodyPr/>
                    <a:lstStyle/>
                    <a:p>
                      <a:pPr marL="0" marR="0" indent="0" algn="l" defTabSz="914400" rtl="0" eaLnBrk="1" fontAlgn="auto" latinLnBrk="0" hangingPunct="1">
                        <a:lnSpc>
                          <a:spcPts val="1300"/>
                        </a:lnSpc>
                        <a:spcBef>
                          <a:spcPts val="0"/>
                        </a:spcBef>
                        <a:spcAft>
                          <a:spcPts val="0"/>
                        </a:spcAft>
                        <a:buClrTx/>
                        <a:buSzTx/>
                        <a:buFontTx/>
                        <a:buNone/>
                        <a:tabLst/>
                        <a:defRPr/>
                      </a:pPr>
                      <a:r>
                        <a:rPr kumimoji="0" lang="en-US" sz="1600" b="0" kern="1200" dirty="0" smtClean="0">
                          <a:solidFill>
                            <a:schemeClr val="dk1"/>
                          </a:solidFill>
                          <a:latin typeface="+mn-lt"/>
                          <a:ea typeface="Times New Roman"/>
                          <a:cs typeface="Times New Roman"/>
                        </a:rPr>
                        <a:t>Over four years, up to and including five years.</a:t>
                      </a:r>
                    </a:p>
                  </a:txBody>
                  <a:tcPr anchor="ctr"/>
                </a:tc>
              </a:tr>
              <a:tr h="485380">
                <a:tc>
                  <a:txBody>
                    <a:bodyPr/>
                    <a:lstStyle/>
                    <a:p>
                      <a:pPr marL="0" algn="ctr" rtl="0" eaLnBrk="1" latinLnBrk="0" hangingPunct="1">
                        <a:lnSpc>
                          <a:spcPts val="1300"/>
                        </a:lnSpc>
                        <a:spcBef>
                          <a:spcPts val="0"/>
                        </a:spcBef>
                        <a:spcAft>
                          <a:spcPts val="0"/>
                        </a:spcAft>
                      </a:pPr>
                      <a:r>
                        <a:rPr kumimoji="0" lang="en-US" sz="1600" b="0" kern="1200" dirty="0" smtClean="0">
                          <a:solidFill>
                            <a:schemeClr val="dk1"/>
                          </a:solidFill>
                          <a:latin typeface="+mn-lt"/>
                          <a:ea typeface="Times New Roman"/>
                          <a:cs typeface="Times New Roman"/>
                        </a:rPr>
                        <a:t>9</a:t>
                      </a:r>
                      <a:endParaRPr kumimoji="0" lang="en-US" sz="1600" b="0" kern="1200" dirty="0">
                        <a:solidFill>
                          <a:schemeClr val="dk1"/>
                        </a:solidFill>
                        <a:latin typeface="+mn-lt"/>
                        <a:ea typeface="Times New Roman"/>
                        <a:cs typeface="Times New Roman"/>
                      </a:endParaRPr>
                    </a:p>
                  </a:txBody>
                  <a:tcPr anchor="ctr"/>
                </a:tc>
                <a:tc>
                  <a:txBody>
                    <a:bodyPr/>
                    <a:lstStyle/>
                    <a:p>
                      <a:pPr marL="0" marR="0" indent="0" algn="l" defTabSz="914400" rtl="0" eaLnBrk="1" fontAlgn="auto" latinLnBrk="0" hangingPunct="1">
                        <a:lnSpc>
                          <a:spcPts val="1300"/>
                        </a:lnSpc>
                        <a:spcBef>
                          <a:spcPts val="0"/>
                        </a:spcBef>
                        <a:spcAft>
                          <a:spcPts val="0"/>
                        </a:spcAft>
                        <a:buClrTx/>
                        <a:buSzTx/>
                        <a:buFontTx/>
                        <a:buNone/>
                        <a:tabLst/>
                        <a:defRPr/>
                      </a:pPr>
                      <a:r>
                        <a:rPr kumimoji="0" lang="en-US" sz="1600" b="0" kern="1200" dirty="0" smtClean="0">
                          <a:solidFill>
                            <a:schemeClr val="dk1"/>
                          </a:solidFill>
                          <a:latin typeface="+mn-lt"/>
                          <a:ea typeface="Times New Roman"/>
                          <a:cs typeface="Times New Roman"/>
                        </a:rPr>
                        <a:t>Over five years.</a:t>
                      </a:r>
                    </a:p>
                  </a:txBody>
                  <a:tcPr anchor="ctr"/>
                </a:tc>
              </a:tr>
            </a:tbl>
          </a:graphicData>
        </a:graphic>
      </p:graphicFrame>
      <p:sp>
        <p:nvSpPr>
          <p:cNvPr id="4" name="Footer Placeholder 3"/>
          <p:cNvSpPr>
            <a:spLocks noGrp="1"/>
          </p:cNvSpPr>
          <p:nvPr>
            <p:ph type="ftr" sz="quarter" idx="11"/>
          </p:nvPr>
        </p:nvSpPr>
        <p:spPr/>
        <p:txBody>
          <a:bodyPr/>
          <a:lstStyle/>
          <a:p>
            <a:r>
              <a:rPr lang="en-US" smtClean="0"/>
              <a:t>kl cope-491</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SKILL FACTOR                                      DECISION-MAKING</a:t>
            </a:r>
            <a:r>
              <a:rPr lang="en-US" dirty="0" smtClean="0"/>
              <a:t/>
            </a:r>
            <a:br>
              <a:rPr lang="en-US" dirty="0" smtClean="0"/>
            </a:br>
            <a:endParaRPr lang="en-US" dirty="0"/>
          </a:p>
        </p:txBody>
      </p:sp>
      <p:sp>
        <p:nvSpPr>
          <p:cNvPr id="3" name="Content Placeholder 2"/>
          <p:cNvSpPr>
            <a:spLocks noGrp="1"/>
          </p:cNvSpPr>
          <p:nvPr>
            <p:ph idx="1"/>
          </p:nvPr>
        </p:nvSpPr>
        <p:spPr>
          <a:xfrm>
            <a:off x="1435608" y="1447800"/>
            <a:ext cx="7498080" cy="4285456"/>
          </a:xfrm>
        </p:spPr>
        <p:txBody>
          <a:bodyPr>
            <a:normAutofit/>
          </a:bodyPr>
          <a:lstStyle/>
          <a:p>
            <a:pPr>
              <a:lnSpc>
                <a:spcPct val="120000"/>
              </a:lnSpc>
            </a:pPr>
            <a:r>
              <a:rPr lang="en-US" sz="2200" b="1" dirty="0" smtClean="0"/>
              <a:t>Definition: </a:t>
            </a:r>
          </a:p>
          <a:p>
            <a:pPr lvl="1">
              <a:lnSpc>
                <a:spcPct val="120000"/>
              </a:lnSpc>
              <a:buFont typeface="Wingdings 2" pitchFamily="18" charset="2"/>
              <a:buChar char=""/>
            </a:pPr>
            <a:r>
              <a:rPr lang="en-US" sz="2000" dirty="0" smtClean="0"/>
              <a:t>This subfactor deals with the decision-making aspects of the job.  Decisions are based on the complexity and/or circumstances inherent in the work requirements, as well as the variety and relative difficulty of the material and information upon which decisions are based.  Decision-making requires the use of knowledge gained through formal education/training and experience.  Degree levels increase in relation to the variety of issues and activities, and with the difficulty of the problems and decisions addressed. </a:t>
            </a:r>
          </a:p>
          <a:p>
            <a:endParaRPr lang="en-US" dirty="0"/>
          </a:p>
        </p:txBody>
      </p:sp>
      <p:sp>
        <p:nvSpPr>
          <p:cNvPr id="4" name="Footer Placeholder 3"/>
          <p:cNvSpPr>
            <a:spLocks noGrp="1"/>
          </p:cNvSpPr>
          <p:nvPr>
            <p:ph type="ftr" sz="quarter" idx="11"/>
          </p:nvPr>
        </p:nvSpPr>
        <p:spPr/>
        <p:txBody>
          <a:bodyPr/>
          <a:lstStyle/>
          <a:p>
            <a:r>
              <a:rPr lang="en-US" smtClean="0"/>
              <a:t>kl cope-491</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SKILL FACTOR                                      DECISION-MAKING</a:t>
            </a:r>
            <a:endParaRPr lang="en-US" dirty="0"/>
          </a:p>
        </p:txBody>
      </p:sp>
      <p:graphicFrame>
        <p:nvGraphicFramePr>
          <p:cNvPr id="4" name="Content Placeholder 3"/>
          <p:cNvGraphicFramePr>
            <a:graphicFrameLocks noGrp="1"/>
          </p:cNvGraphicFramePr>
          <p:nvPr>
            <p:ph idx="1"/>
          </p:nvPr>
        </p:nvGraphicFramePr>
        <p:xfrm>
          <a:off x="1403648" y="1844824"/>
          <a:ext cx="7499351" cy="4608511"/>
        </p:xfrm>
        <a:graphic>
          <a:graphicData uri="http://schemas.openxmlformats.org/drawingml/2006/table">
            <a:tbl>
              <a:tblPr firstRow="1" bandRow="1">
                <a:tableStyleId>{5C22544A-7EE6-4342-B048-85BDC9FD1C3A}</a:tableStyleId>
              </a:tblPr>
              <a:tblGrid>
                <a:gridCol w="1368152"/>
                <a:gridCol w="6131199"/>
              </a:tblGrid>
              <a:tr h="481634">
                <a:tc>
                  <a:txBody>
                    <a:bodyPr/>
                    <a:lstStyle/>
                    <a:p>
                      <a:pPr algn="ctr"/>
                      <a:r>
                        <a:rPr lang="en-US" dirty="0" smtClean="0"/>
                        <a:t>Degree</a:t>
                      </a:r>
                      <a:endParaRPr lang="en-US" dirty="0"/>
                    </a:p>
                  </a:txBody>
                  <a:tcPr/>
                </a:tc>
                <a:tc>
                  <a:txBody>
                    <a:bodyPr/>
                    <a:lstStyle/>
                    <a:p>
                      <a:pPr algn="ctr"/>
                      <a:r>
                        <a:rPr lang="en-US" dirty="0" smtClean="0"/>
                        <a:t>Guidelines &amp;</a:t>
                      </a:r>
                      <a:r>
                        <a:rPr lang="en-US" baseline="0" dirty="0" smtClean="0"/>
                        <a:t> Explanations</a:t>
                      </a:r>
                      <a:endParaRPr lang="en-US" dirty="0"/>
                    </a:p>
                  </a:txBody>
                  <a:tcPr/>
                </a:tc>
              </a:tr>
              <a:tr h="481634">
                <a:tc>
                  <a:txBody>
                    <a:bodyPr/>
                    <a:lstStyle/>
                    <a:p>
                      <a:pPr algn="ctr"/>
                      <a:r>
                        <a:rPr lang="en-US" dirty="0" smtClean="0"/>
                        <a:t>1</a:t>
                      </a:r>
                      <a:endParaRPr lang="en-US" dirty="0"/>
                    </a:p>
                  </a:txBody>
                  <a:tcPr anchor="ctr"/>
                </a:tc>
                <a:tc>
                  <a:txBody>
                    <a:bodyPr/>
                    <a:lstStyle/>
                    <a:p>
                      <a:pPr marL="0" marR="45720" algn="l" rtl="0" eaLnBrk="1" latinLnBrk="0" hangingPunct="1">
                        <a:lnSpc>
                          <a:spcPts val="1300"/>
                        </a:lnSpc>
                        <a:spcBef>
                          <a:spcPts val="0"/>
                        </a:spcBef>
                        <a:spcAft>
                          <a:spcPts val="0"/>
                        </a:spcAft>
                      </a:pPr>
                      <a:r>
                        <a:rPr kumimoji="0" lang="en-US" sz="1100" b="0" kern="1200" dirty="0" smtClean="0">
                          <a:solidFill>
                            <a:schemeClr val="dk1"/>
                          </a:solidFill>
                          <a:latin typeface="Times New Roman"/>
                          <a:ea typeface="Times New Roman"/>
                          <a:cs typeface="Times New Roman"/>
                        </a:rPr>
                        <a:t>Issues or problems encountered are routine or highly repetitive. Solutions to problems are clear, straightforward and readily available. Little choice of action is allowed. </a:t>
                      </a:r>
                    </a:p>
                  </a:txBody>
                  <a:tcPr marL="68580" marR="68580" marT="0" marB="0" anchor="ctr"/>
                </a:tc>
              </a:tr>
              <a:tr h="1072131">
                <a:tc>
                  <a:txBody>
                    <a:bodyPr/>
                    <a:lstStyle/>
                    <a:p>
                      <a:pPr algn="ctr"/>
                      <a:r>
                        <a:rPr lang="en-US" dirty="0" smtClean="0"/>
                        <a:t>2</a:t>
                      </a:r>
                      <a:endParaRPr lang="en-US" dirty="0"/>
                    </a:p>
                  </a:txBody>
                  <a:tcPr anchor="ctr"/>
                </a:tc>
                <a:tc>
                  <a:txBody>
                    <a:bodyPr/>
                    <a:lstStyle/>
                    <a:p>
                      <a:pPr marL="0" marR="45720" algn="l" rtl="0" eaLnBrk="1" latinLnBrk="0" hangingPunct="1">
                        <a:lnSpc>
                          <a:spcPts val="1300"/>
                        </a:lnSpc>
                        <a:spcBef>
                          <a:spcPts val="0"/>
                        </a:spcBef>
                        <a:spcAft>
                          <a:spcPts val="0"/>
                        </a:spcAft>
                      </a:pPr>
                      <a:r>
                        <a:rPr kumimoji="0" lang="en-US" sz="1100" b="0" kern="1200" dirty="0" smtClean="0">
                          <a:solidFill>
                            <a:schemeClr val="dk1"/>
                          </a:solidFill>
                          <a:latin typeface="Times New Roman"/>
                          <a:ea typeface="Times New Roman"/>
                          <a:cs typeface="Times New Roman"/>
                        </a:rPr>
                        <a:t>Clearly prescribed practices are followed which are straightforward and readily understood. These may be written or verbal instructions. Minor operating decisions on sequence of activities performed and correctness of tasks completed may be made. Issues or problems have causes that are easily identified. Solutions to issues or problems are selected from a limited number of preexisting set alternatives that are readily understood.  </a:t>
                      </a:r>
                    </a:p>
                  </a:txBody>
                  <a:tcPr marL="68580" marR="68580" marT="0" marB="0" anchor="ctr"/>
                </a:tc>
              </a:tr>
              <a:tr h="857704">
                <a:tc>
                  <a:txBody>
                    <a:bodyPr/>
                    <a:lstStyle/>
                    <a:p>
                      <a:pPr algn="ctr"/>
                      <a:r>
                        <a:rPr lang="en-US" dirty="0" smtClean="0"/>
                        <a:t>3</a:t>
                      </a:r>
                      <a:endParaRPr lang="en-US" dirty="0"/>
                    </a:p>
                  </a:txBody>
                  <a:tcPr anchor="ctr"/>
                </a:tc>
                <a:tc>
                  <a:txBody>
                    <a:bodyPr/>
                    <a:lstStyle/>
                    <a:p>
                      <a:pPr marL="0" marR="45720" algn="l" rtl="0" eaLnBrk="1" latinLnBrk="0" hangingPunct="1">
                        <a:lnSpc>
                          <a:spcPts val="1300"/>
                        </a:lnSpc>
                        <a:spcBef>
                          <a:spcPts val="0"/>
                        </a:spcBef>
                        <a:spcAft>
                          <a:spcPts val="0"/>
                        </a:spcAft>
                      </a:pPr>
                      <a:r>
                        <a:rPr kumimoji="0" lang="en-US" sz="1100" b="0" kern="1200" dirty="0" smtClean="0">
                          <a:solidFill>
                            <a:schemeClr val="dk1"/>
                          </a:solidFill>
                          <a:latin typeface="Times New Roman"/>
                          <a:ea typeface="Times New Roman"/>
                          <a:cs typeface="Times New Roman"/>
                        </a:rPr>
                        <a:t>Some choice of action within limits defined by accepted practice is expected. Solutions to problems or issues require interpretation of existing procedures, practices, rules and regulations and/or discretion in deciding how to best provide care to a client/patient/resident and/or provide services. </a:t>
                      </a:r>
                    </a:p>
                  </a:txBody>
                  <a:tcPr marL="68580" marR="68580" marT="0" marB="0" anchor="ctr"/>
                </a:tc>
              </a:tr>
              <a:tr h="857704">
                <a:tc>
                  <a:txBody>
                    <a:bodyPr/>
                    <a:lstStyle/>
                    <a:p>
                      <a:pPr algn="ctr"/>
                      <a:r>
                        <a:rPr lang="en-US" dirty="0" smtClean="0"/>
                        <a:t>4</a:t>
                      </a:r>
                      <a:endParaRPr lang="en-US" dirty="0"/>
                    </a:p>
                  </a:txBody>
                  <a:tcPr anchor="ctr"/>
                </a:tc>
                <a:tc>
                  <a:txBody>
                    <a:bodyPr/>
                    <a:lstStyle/>
                    <a:p>
                      <a:pPr marL="0" marR="45720" algn="l" rtl="0" eaLnBrk="1" latinLnBrk="0" hangingPunct="1">
                        <a:lnSpc>
                          <a:spcPts val="1300"/>
                        </a:lnSpc>
                        <a:spcBef>
                          <a:spcPts val="0"/>
                        </a:spcBef>
                        <a:spcAft>
                          <a:spcPts val="0"/>
                        </a:spcAft>
                      </a:pPr>
                      <a:r>
                        <a:rPr kumimoji="0" lang="en-US" sz="1100" b="0" kern="1200" dirty="0" smtClean="0">
                          <a:solidFill>
                            <a:schemeClr val="dk1"/>
                          </a:solidFill>
                          <a:latin typeface="Times New Roman"/>
                          <a:ea typeface="Times New Roman"/>
                          <a:cs typeface="Times New Roman"/>
                        </a:rPr>
                        <a:t>Work is undertaken to achieve assigned objectives that may be program/project and/or service related. May make decisions in unusual circumstances or on exceptions to accepted practices. Work involves developing plans to achieve specific short-term goals. Solutions to issues or problems require adaptation of existing practices, methods, and alternatives.</a:t>
                      </a:r>
                    </a:p>
                  </a:txBody>
                  <a:tcPr marL="68580" marR="68580" marT="0" marB="0" anchor="ctr"/>
                </a:tc>
              </a:tr>
              <a:tr h="857704">
                <a:tc>
                  <a:txBody>
                    <a:bodyPr/>
                    <a:lstStyle/>
                    <a:p>
                      <a:pPr algn="ctr"/>
                      <a:r>
                        <a:rPr lang="en-US" dirty="0" smtClean="0"/>
                        <a:t>5</a:t>
                      </a:r>
                      <a:endParaRPr lang="en-US" dirty="0"/>
                    </a:p>
                  </a:txBody>
                  <a:tcPr anchor="ctr"/>
                </a:tc>
                <a:tc>
                  <a:txBody>
                    <a:bodyPr/>
                    <a:lstStyle/>
                    <a:p>
                      <a:pPr marL="0" marR="45720" algn="l" rtl="0" eaLnBrk="1" latinLnBrk="0" hangingPunct="1">
                        <a:lnSpc>
                          <a:spcPts val="1300"/>
                        </a:lnSpc>
                        <a:spcBef>
                          <a:spcPts val="0"/>
                        </a:spcBef>
                        <a:spcAft>
                          <a:spcPts val="0"/>
                        </a:spcAft>
                      </a:pPr>
                      <a:r>
                        <a:rPr kumimoji="0" lang="en-US" sz="1100" b="0" kern="1200" dirty="0" smtClean="0">
                          <a:solidFill>
                            <a:schemeClr val="dk1"/>
                          </a:solidFill>
                          <a:latin typeface="Times New Roman"/>
                          <a:ea typeface="Times New Roman"/>
                          <a:cs typeface="Times New Roman"/>
                        </a:rPr>
                        <a:t>Work is diversified in nature and is guided by broad objectives, instructions, and policies. Conditions dealt with, change frequently. Solutions are developed to problems from factual background and fundamental principles - clinical, professional and/or organizational. Conducts, analyzes and develops plans, principles and practices for services provided. </a:t>
                      </a:r>
                    </a:p>
                  </a:txBody>
                  <a:tcPr marL="68580" marR="68580" marT="0" marB="0" anchor="ctr"/>
                </a:tc>
              </a:tr>
            </a:tbl>
          </a:graphicData>
        </a:graphic>
      </p:graphicFrame>
      <p:sp>
        <p:nvSpPr>
          <p:cNvPr id="5" name="Footer Placeholder 4"/>
          <p:cNvSpPr>
            <a:spLocks noGrp="1"/>
          </p:cNvSpPr>
          <p:nvPr>
            <p:ph type="ftr" sz="quarter" idx="11"/>
          </p:nvPr>
        </p:nvSpPr>
        <p:spPr/>
        <p:txBody>
          <a:bodyPr/>
          <a:lstStyle/>
          <a:p>
            <a:r>
              <a:rPr lang="en-US" smtClean="0"/>
              <a:t>kl cope-491</a:t>
            </a: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312</TotalTime>
  <Words>2600</Words>
  <Application>Microsoft Office PowerPoint</Application>
  <PresentationFormat>On-screen Show (4:3)</PresentationFormat>
  <Paragraphs>375</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Solstice</vt:lpstr>
      <vt:lpstr>Joint Job Evaluation System </vt:lpstr>
      <vt:lpstr>INTRODUCTION</vt:lpstr>
      <vt:lpstr>INTRODUCTION (cont’d)</vt:lpstr>
      <vt:lpstr>SKILL FACTOR  EDUCATION</vt:lpstr>
      <vt:lpstr>SKILL FACTOR  EDUCATION</vt:lpstr>
      <vt:lpstr>SKILL FACTOR                                               EXPERIENCE</vt:lpstr>
      <vt:lpstr>SKILL FACTOR                                               EXPERIENCE</vt:lpstr>
      <vt:lpstr>SKILL FACTOR                                      DECISION-MAKING </vt:lpstr>
      <vt:lpstr>SKILL FACTOR                                      DECISION-MAKING</vt:lpstr>
      <vt:lpstr>SKILL FACTOR                    INDEPENDENT JUDGEMENT</vt:lpstr>
      <vt:lpstr>SKILL FACTOR                    INDEPENDENT JUDGEMENT</vt:lpstr>
      <vt:lpstr>RESPONSIBILITY FACTOR      WORKING RELATIONSHIPS</vt:lpstr>
      <vt:lpstr>RESPONSIBILITY FACTOR      WORKING RELATIONSHIPS</vt:lpstr>
      <vt:lpstr>RESPONSIBILITY FACTOR                    IMPACT OF ACTION</vt:lpstr>
      <vt:lpstr>RESPONSIBILITY FACTOR                    IMPACT OF ACTION</vt:lpstr>
      <vt:lpstr>RESPONSIBILITY FACTOR     LEADERSHIP/SUPERVISION</vt:lpstr>
      <vt:lpstr>RESPONSIBILITY FACTOR     LEADERSHIP/SUPERVISION</vt:lpstr>
      <vt:lpstr>EFFORT FACTOR                             PHYSICAL DEMANDS</vt:lpstr>
      <vt:lpstr>EFFORT FACTOR                             PHYSICAL DEMANDS</vt:lpstr>
      <vt:lpstr>EFFORT FACTOR                             PHYSICAL DEMANDS</vt:lpstr>
      <vt:lpstr>EFFORT FACTOR                                               DEXTERITY</vt:lpstr>
      <vt:lpstr>EFFORT FACTOR                                               DEXTERITY</vt:lpstr>
      <vt:lpstr>EFFORT FACTOR                                               DEXTERITY</vt:lpstr>
      <vt:lpstr>EFFORT FACTOR                                    CONCENTRATION</vt:lpstr>
      <vt:lpstr>EFFORT FACTOR                                    CONCENTRATION</vt:lpstr>
      <vt:lpstr>EFFORT FACTOR                                    CONCENTRATION</vt:lpstr>
      <vt:lpstr>WORKING CONDITIONS FACTOR                ENVIRONMENT</vt:lpstr>
      <vt:lpstr>WORKING CONDITIONS FACTOR                ENVIRONMENT</vt:lpstr>
      <vt:lpstr>WORKING CONDITIONS FACTOR                ENVIRONMENT</vt:lpstr>
    </vt:vector>
  </TitlesOfParts>
  <Company>Canadian Union of Public Employees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Joint Job Evaluation System</dc:title>
  <dc:creator>klawrence</dc:creator>
  <cp:lastModifiedBy>Cupe1252</cp:lastModifiedBy>
  <cp:revision>86</cp:revision>
  <dcterms:created xsi:type="dcterms:W3CDTF">2011-04-12T18:56:43Z</dcterms:created>
  <dcterms:modified xsi:type="dcterms:W3CDTF">2011-04-28T20:28:21Z</dcterms:modified>
</cp:coreProperties>
</file>